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D_8E466D57.xml" ContentType="application/vnd.ms-powerpoint.comments+xml"/>
  <Override PartName="/ppt/comments/modernComment_10E_100DB94B.xml" ContentType="application/vnd.ms-powerpoint.comments+xml"/>
  <Override PartName="/ppt/comments/modernComment_10F_E5ACD261.xml" ContentType="application/vnd.ms-powerpoint.comments+xml"/>
  <Override PartName="/ppt/comments/modernComment_110_856B737B.xml" ContentType="application/vnd.ms-powerpoint.comments+xml"/>
  <Override PartName="/ppt/comments/modernComment_10C_9AD29AE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5" r:id="rId3"/>
    <p:sldId id="276" r:id="rId4"/>
    <p:sldId id="277" r:id="rId5"/>
    <p:sldId id="269" r:id="rId6"/>
    <p:sldId id="274" r:id="rId7"/>
    <p:sldId id="270" r:id="rId8"/>
    <p:sldId id="273" r:id="rId9"/>
    <p:sldId id="271" r:id="rId10"/>
    <p:sldId id="272"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28BBE93-206E-390A-B955-A7243A5FA199}" name="Andor, Noemi" initials="AN" userId="S::noemi.andor@moffitt.org::a51c27ba-6172-458f-a8d4-10a72b34c6ab" providerId="AD"/>
  <p188:author id="{6A9D29AC-03A7-CAF5-6466-963D9C448106}" name="Andor, Noemi" initials="" userId="S::Noemi.Andor@moffitt.org::a51c27ba-6172-458f-a8d4-10a72b34c6ab" providerId="AD"/>
  <p188:author id="{766198B9-495B-EA85-69BA-A3FA1621998F}" name="Beck, Richard J" initials="BRJ" userId="S::Richard.Beck@moffitt.org::892264cb-df65-40a0-9e39-dffeccbbe90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1" d="100"/>
          <a:sy n="61" d="100"/>
        </p:scale>
        <p:origin x="9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modernComment_10C_9AD29AEF.xml><?xml version="1.0" encoding="utf-8"?>
<p188:cmLst xmlns:a="http://schemas.openxmlformats.org/drawingml/2006/main" xmlns:r="http://schemas.openxmlformats.org/officeDocument/2006/relationships" xmlns:p188="http://schemas.microsoft.com/office/powerpoint/2018/8/main">
  <p188:cm id="{79393995-D9FE-4B47-B773-C2ECFAE4FB88}" authorId="{C28BBE93-206E-390A-B955-A7243A5FA199}" created="2024-03-05T22:17:26.959">
    <pc:sldMkLst xmlns:pc="http://schemas.microsoft.com/office/powerpoint/2013/main/command">
      <pc:docMk/>
      <pc:sldMk cId="2597493487" sldId="268"/>
    </pc:sldMkLst>
    <p188:txBody>
      <a:bodyPr/>
      <a:lstStyle/>
      <a:p>
        <a:r>
          <a:rPr lang="en-US"/>
          <a:t>E:”… At low missegregation rates the ~4N peak was fittest. As the missegregation rate increased beyond the predicted fitness reversal value of 0.002, the ~2N population was fittest …” —&gt; this is surprising to me, the opposite of what I would have expected.</a:t>
        </a:r>
      </a:p>
    </p188:txBody>
  </p188:cm>
</p188:cmLst>
</file>

<file path=ppt/comments/modernComment_10D_8E466D57.xml><?xml version="1.0" encoding="utf-8"?>
<p188:cmLst xmlns:a="http://schemas.openxmlformats.org/drawingml/2006/main" xmlns:r="http://schemas.openxmlformats.org/officeDocument/2006/relationships" xmlns:p188="http://schemas.microsoft.com/office/powerpoint/2018/8/main">
  <p188:cm id="{9C90AA31-04B4-4494-9FBC-C5F21BAF3283}" authorId="{766198B9-495B-EA85-69BA-A3FA1621998F}" created="2024-03-08T18:51:07.678">
    <ac:deMkLst xmlns:ac="http://schemas.microsoft.com/office/drawing/2013/main/command">
      <pc:docMk xmlns:pc="http://schemas.microsoft.com/office/powerpoint/2013/main/command"/>
      <pc:sldMk xmlns:pc="http://schemas.microsoft.com/office/powerpoint/2013/main/command" cId="2386980183" sldId="269"/>
      <ac:picMk id="11" creationId="{EA55FB47-2E17-36C6-147B-4A50B3450286}"/>
    </ac:deMkLst>
    <p188:txBody>
      <a:bodyPr/>
      <a:lstStyle/>
      <a:p>
        <a:r>
          <a:rPr lang="en-US"/>
          <a:t>Maybe only show one timepoint</a:t>
        </a:r>
      </a:p>
    </p188:txBody>
  </p188:cm>
</p188:cmLst>
</file>

<file path=ppt/comments/modernComment_10E_100DB94B.xml><?xml version="1.0" encoding="utf-8"?>
<p188:cmLst xmlns:a="http://schemas.openxmlformats.org/drawingml/2006/main" xmlns:r="http://schemas.openxmlformats.org/officeDocument/2006/relationships" xmlns:p188="http://schemas.microsoft.com/office/powerpoint/2018/8/main">
  <p188:cm id="{AAA8B6BC-9407-3B44-97B2-7082B49C241D}" authorId="{C28BBE93-206E-390A-B955-A7243A5FA199}" created="2024-03-05T21:45:26.095">
    <ac:txMkLst xmlns:ac="http://schemas.microsoft.com/office/drawing/2013/main/command">
      <pc:docMk xmlns:pc="http://schemas.microsoft.com/office/powerpoint/2013/main/command"/>
      <pc:sldMk xmlns:pc="http://schemas.microsoft.com/office/powerpoint/2013/main/command" cId="269334859" sldId="270"/>
      <ac:spMk id="41" creationId="{CFA27349-5D9B-CBB8-E0A3-8E29C7E5DC71}"/>
      <ac:txMk cp="1727" len="105">
        <ac:context len="1895" hash="1597791332"/>
      </ac:txMk>
    </ac:txMkLst>
    <p188:pos x="3367144" y="6126628"/>
    <p188:txBody>
      <a:bodyPr/>
      <a:lstStyle/>
      <a:p>
        <a:r>
          <a:rPr lang="en-US"/>
          <a:t>D:” …Indeed we found that members of the candidate population that actually emerged had a higher mean fitness …” — would report the p-value and type of test</a:t>
        </a:r>
      </a:p>
    </p188:txBody>
  </p188:cm>
  <p188:cm id="{AC9A6A30-A371-C643-ABCA-7FC237539543}" authorId="{C28BBE93-206E-390A-B955-A7243A5FA199}" status="resolved" created="2024-03-05T21:48:47.001" complete="100000">
    <ac:deMkLst xmlns:ac="http://schemas.microsoft.com/office/drawing/2013/main/command">
      <pc:docMk xmlns:pc="http://schemas.microsoft.com/office/powerpoint/2013/main/command"/>
      <pc:sldMk xmlns:pc="http://schemas.microsoft.com/office/powerpoint/2013/main/command" cId="269334859" sldId="270"/>
      <ac:spMk id="41" creationId="{CFA27349-5D9B-CBB8-E0A3-8E29C7E5DC71}"/>
    </ac:deMkLst>
    <p188:txBody>
      <a:bodyPr/>
      <a:lstStyle/>
      <a:p>
        <a:r>
          <a:rPr lang="en-US"/>
          <a:t>C: a horizontal line indicating the 90 degree threshold below which predictions are considered better than random would be informative</a:t>
        </a:r>
      </a:p>
    </p188:txBody>
  </p188:cm>
  <p188:cm id="{8B9E6A92-16C8-6743-9180-CFFBB16E566D}" authorId="{C28BBE93-206E-390A-B955-A7243A5FA199}" created="2024-03-05T21:50:35.978">
    <ac:deMkLst xmlns:ac="http://schemas.microsoft.com/office/drawing/2013/main/command">
      <pc:docMk xmlns:pc="http://schemas.microsoft.com/office/powerpoint/2013/main/command"/>
      <pc:sldMk xmlns:pc="http://schemas.microsoft.com/office/powerpoint/2013/main/command" cId="269334859" sldId="270"/>
      <ac:spMk id="41" creationId="{CFA27349-5D9B-CBB8-E0A3-8E29C7E5DC71}"/>
    </ac:deMkLst>
    <p188:replyLst>
      <p188:reply id="{5658F3A8-486E-4886-BBC2-1F35E5CE4E5B}" authorId="{766198B9-495B-EA85-69BA-A3FA1621998F}" created="2024-03-08T18:11:50.408">
        <p188:txBody>
          <a:bodyPr/>
          <a:lstStyle/>
          <a:p>
            <a:r>
              <a:rPr lang="en-US"/>
              <a:t>Look in some more detail to find out why</a:t>
            </a:r>
          </a:p>
        </p188:txBody>
      </p188:reply>
    </p188:replyLst>
    <p188:txBody>
      <a:bodyPr/>
      <a:lstStyle/>
      <a:p>
        <a:r>
          <a:rPr lang="en-US"/>
          <a:t>C: the angle metric seems to indicate better results two passages into the future than one. Is this because there is not sufficient change within a passage?
Also would it be worthwhile to look at performance 3 passages into the future (instead or in addition to passage 1)?</a:t>
        </a:r>
      </a:p>
    </p188:txBody>
  </p188:cm>
  <p188:cm id="{8FA80D6A-876D-494B-BCD2-0B1F01D61417}" authorId="{C28BBE93-206E-390A-B955-A7243A5FA199}" created="2024-03-05T21:54:01.415">
    <ac:deMkLst xmlns:ac="http://schemas.microsoft.com/office/drawing/2013/main/command">
      <pc:docMk xmlns:pc="http://schemas.microsoft.com/office/powerpoint/2013/main/command"/>
      <pc:sldMk xmlns:pc="http://schemas.microsoft.com/office/powerpoint/2013/main/command" cId="269334859" sldId="270"/>
      <ac:spMk id="41" creationId="{CFA27349-5D9B-CBB8-E0A3-8E29C7E5DC71}"/>
    </ac:deMkLst>
    <p188:txBody>
      <a:bodyPr/>
      <a:lstStyle/>
      <a:p>
        <a:r>
          <a:rPr lang="en-US"/>
          <a:t>D: is each data point here a candidate? Or do you subtract mean fitness of observed vs. unobserved candidates? 
Could it be easier to interpret by color-coding observed vs. unobserved candidates and displaying their fitness as a paired box plot for a given R^2 bin? </a:t>
        </a:r>
      </a:p>
    </p188:txBody>
  </p188:cm>
</p188:cmLst>
</file>

<file path=ppt/comments/modernComment_10F_E5ACD261.xml><?xml version="1.0" encoding="utf-8"?>
<p188:cmLst xmlns:a="http://schemas.openxmlformats.org/drawingml/2006/main" xmlns:r="http://schemas.openxmlformats.org/officeDocument/2006/relationships" xmlns:p188="http://schemas.microsoft.com/office/powerpoint/2018/8/main">
  <p188:cm id="{AD8FF62E-FBDA-C040-90FD-B55FC6D6BC1C}" authorId="{C28BBE93-206E-390A-B955-A7243A5FA199}" status="resolved" created="2024-03-05T22:01:45.905" complete="100000">
    <ac:deMkLst xmlns:ac="http://schemas.microsoft.com/office/drawing/2013/main/command">
      <pc:docMk xmlns:pc="http://schemas.microsoft.com/office/powerpoint/2013/main/command"/>
      <pc:sldMk xmlns:pc="http://schemas.microsoft.com/office/powerpoint/2013/main/command" cId="3853308513" sldId="271"/>
      <ac:spMk id="12" creationId="{D8C85E3B-D047-C369-E776-3C8F331D4BF5}"/>
    </ac:deMkLst>
    <p188:txBody>
      <a:bodyPr/>
      <a:lstStyle/>
      <a:p>
        <a:r>
          <a:rPr lang="en-US"/>
          <a:t>C: would be nice to change the row and column labels such that it is easy to match them to the color code (and sample origin) in B</a:t>
        </a:r>
      </a:p>
    </p188:txBody>
  </p188:cm>
  <p188:cm id="{04FAE9E2-C9D0-6744-9E49-E814CE7C9562}" authorId="{C28BBE93-206E-390A-B955-A7243A5FA199}" status="resolved" created="2024-03-05T22:27:07.621" complete="100000">
    <pc:sldMkLst xmlns:pc="http://schemas.microsoft.com/office/powerpoint/2013/main/command">
      <pc:docMk/>
      <pc:sldMk cId="3853308513" sldId="271"/>
    </pc:sldMkLst>
    <p188:txBody>
      <a:bodyPr/>
      <a:lstStyle/>
      <a:p>
        <a:r>
          <a:rPr lang="en-US"/>
          <a:t>A UMAP representation of all fitted karyotype fitness landscapes would be informative here to give reader a sense of how close /far landscapes are from each other</a:t>
        </a:r>
      </a:p>
    </p188:txBody>
  </p188:cm>
  <p188:cm id="{48D3F14A-1C0D-47F3-A9C2-7C58AAF6503B}" authorId="{766198B9-495B-EA85-69BA-A3FA1621998F}" created="2024-03-08T18:25:42.236">
    <pc:sldMkLst xmlns:pc="http://schemas.microsoft.com/office/powerpoint/2013/main/command">
      <pc:docMk/>
      <pc:sldMk cId="3853308513" sldId="271"/>
    </pc:sldMkLst>
    <p188:replyLst>
      <p188:reply id="{70A1120D-A6C9-4A77-9136-531ABF3A3B9B}" authorId="{766198B9-495B-EA85-69BA-A3FA1621998F}" created="2024-03-08T18:29:50.103">
        <p188:txBody>
          <a:bodyPr/>
          <a:lstStyle/>
          <a:p>
            <a:r>
              <a:rPr lang="en-US"/>
              <a:t>Can color code lineage names</a:t>
            </a:r>
          </a:p>
        </p188:txBody>
      </p188:reply>
    </p188:replyLst>
    <p188:txBody>
      <a:bodyPr/>
      <a:lstStyle/>
      <a:p>
        <a:r>
          <a:rPr lang="en-US"/>
          <a:t>Change color code to not match top</a:t>
        </a:r>
      </a:p>
    </p188:txBody>
  </p188:cm>
</p188:cmLst>
</file>

<file path=ppt/comments/modernComment_110_856B737B.xml><?xml version="1.0" encoding="utf-8"?>
<p188:cmLst xmlns:a="http://schemas.openxmlformats.org/drawingml/2006/main" xmlns:r="http://schemas.openxmlformats.org/officeDocument/2006/relationships" xmlns:p188="http://schemas.microsoft.com/office/powerpoint/2018/8/main">
  <p188:cm id="{AAFB6392-788D-E34C-926F-18AA0FDCEF0A}" authorId="{C28BBE93-206E-390A-B955-A7243A5FA199}" created="2024-03-05T22:04:59.312">
    <pc:sldMkLst xmlns:pc="http://schemas.microsoft.com/office/powerpoint/2013/main/command">
      <pc:docMk/>
      <pc:sldMk cId="2238411643" sldId="272"/>
    </pc:sldMkLst>
    <p188:replyLst>
      <p188:reply id="{A0476966-6DBC-4F43-AA5B-939A4462AB3A}" authorId="{C28BBE93-206E-390A-B955-A7243A5FA199}" created="2024-03-05T22:06:19.405">
        <p188:txBody>
          <a:bodyPr/>
          <a:lstStyle/>
          <a:p>
            <a:r>
              <a:rPr lang="en-US"/>
              <a:t>Alternatively, you can sort the bars according to the max delta ploidy within a given sample to see if a more consistent pattern emerges above a given threshold</a:t>
            </a:r>
          </a:p>
        </p188:txBody>
      </p188:reply>
      <p188:reply id="{D5582797-E3A2-104D-946E-8E9D50222EDE}" authorId="{6A9D29AC-03A7-CAF5-6466-963D9C448106}" created="2024-03-05T22:08:30.089">
        <p188:txBody>
          <a:bodyPr/>
          <a:lstStyle/>
          <a:p>
            <a:r>
              <a:rPr lang="en-US"/>
              <a:t>Sorting them according to the R square could also be informative.</a:t>
            </a:r>
          </a:p>
        </p188:txBody>
      </p188:reply>
    </p188:replyLst>
    <p188:txBody>
      <a:bodyPr/>
      <a:lstStyle/>
      <a:p>
        <a:r>
          <a:rPr lang="en-US"/>
          <a:t>A: it looks like the variability in ploidy is rather low for &gt;50% of the samples. If the maximum difference in ploidy across all karyotypes of a given sample is less than 0.5, I would consider excluding it from the analysis.
Rationale being that ploidy differences below a certain threshold may not make much of a difference in the cells ability to tolerate mis-segregations</a:t>
        </a:r>
      </a:p>
    </p188:txBody>
  </p188:cm>
  <p188:cm id="{C3D22C44-2533-5E43-911C-FF292C1B3E17}" authorId="{C28BBE93-206E-390A-B955-A7243A5FA199}" created="2024-03-05T22:19:10.008">
    <pc:sldMkLst xmlns:pc="http://schemas.microsoft.com/office/powerpoint/2013/main/command">
      <pc:docMk/>
      <pc:sldMk cId="2238411643" sldId="272"/>
    </pc:sldMkLst>
    <p188:txBody>
      <a:bodyPr/>
      <a:lstStyle/>
      <a:p>
        <a:r>
          <a:rPr lang="en-US"/>
          <a:t>It is noteworthy that you seem to be getting a lot of significant correlations, especially for Moran. Though it appears the direction is variable (perhaps because of technical reasons or perhaps biological context)</a:t>
        </a:r>
      </a:p>
    </p188:txBody>
  </p188:cm>
  <p188:cm id="{9B48BBA6-E148-6640-82DD-FD5BBAEDD35F}" authorId="{C28BBE93-206E-390A-B955-A7243A5FA199}" created="2024-03-05T22:23:28.567">
    <pc:sldMkLst xmlns:pc="http://schemas.microsoft.com/office/powerpoint/2013/main/command">
      <pc:docMk/>
      <pc:sldMk cId="2238411643" sldId="272"/>
    </pc:sldMkLst>
    <p188:txBody>
      <a:bodyPr/>
      <a:lstStyle/>
      <a:p>
        <a:r>
          <a:rPr lang="en-US"/>
          <a:t>A couple of new ideas:
- does the absolute fitness differ between karyotypes of different ploidy?
- how about unbalanced (highly aneuploid) vs more balanced (close to euploid) karyotypes? Hypothesis would be that karyotypes where all chromosomes have a similar copy number would be more fit (but perhaps also reside on more narrow peaks) </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AFDD-BEFA-CEB8-586E-F433D93FBE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84A76D-08A6-D07E-7C7B-0F3658A03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9C16DA-A5EA-CA7B-F6DE-B2ABEB5B4077}"/>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5" name="Footer Placeholder 4">
            <a:extLst>
              <a:ext uri="{FF2B5EF4-FFF2-40B4-BE49-F238E27FC236}">
                <a16:creationId xmlns:a16="http://schemas.microsoft.com/office/drawing/2014/main" id="{0D6DF318-5FBF-14C5-4EC4-FB016D056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B91D1-E3B7-AD3A-8596-F4CA619228F4}"/>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1778469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F81D-8863-2FF8-1BE5-51CEC343C7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C34649-F827-5A25-4DA0-A30DEB68FA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C1E8B-0D7E-40A1-3201-C7611B905572}"/>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5" name="Footer Placeholder 4">
            <a:extLst>
              <a:ext uri="{FF2B5EF4-FFF2-40B4-BE49-F238E27FC236}">
                <a16:creationId xmlns:a16="http://schemas.microsoft.com/office/drawing/2014/main" id="{6B8F5558-5897-FCF0-79AE-786F5AF99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E1075-3E12-808D-44C3-43E79F79B338}"/>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2229729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62F38-2FDD-6C0F-2FF9-8C8ACCDB4E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26E36C-CFFA-B4DE-5195-017540FF67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83B11-5EB9-8ACC-805C-0261305E1587}"/>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5" name="Footer Placeholder 4">
            <a:extLst>
              <a:ext uri="{FF2B5EF4-FFF2-40B4-BE49-F238E27FC236}">
                <a16:creationId xmlns:a16="http://schemas.microsoft.com/office/drawing/2014/main" id="{169E666F-6F04-FF0E-785C-5004716DA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8B781-9A4F-790F-9EEC-97FBB2D42002}"/>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1326298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BD40-4BD3-7426-9585-2D8CE2BDF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E68EDE-F892-AF4C-D991-000C248FC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5FD54-3FB9-C4C2-3996-0B8A46F0612E}"/>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5" name="Footer Placeholder 4">
            <a:extLst>
              <a:ext uri="{FF2B5EF4-FFF2-40B4-BE49-F238E27FC236}">
                <a16:creationId xmlns:a16="http://schemas.microsoft.com/office/drawing/2014/main" id="{68397FDE-BCFD-897D-E720-2217FF5250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BC50A-78C7-750B-5B73-CEE134A692DE}"/>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184090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4E32-1A89-BB69-7032-00F6777A72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3DBD04-F66C-F964-7CAD-75F5C5780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D2DC05-E868-219B-8CEA-3524DCB0D72C}"/>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5" name="Footer Placeholder 4">
            <a:extLst>
              <a:ext uri="{FF2B5EF4-FFF2-40B4-BE49-F238E27FC236}">
                <a16:creationId xmlns:a16="http://schemas.microsoft.com/office/drawing/2014/main" id="{3E2E760C-67C3-98FB-4A2B-1852848CD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F6778-E3DE-5B1A-F199-7578BEF446F0}"/>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3736881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5B4D-F90F-8471-E6A6-39C45C41DA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8F6482-7656-F715-E5C3-664E8DF7EB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DC2752-79E2-2CAC-EEBA-B12432A096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BAC446-F5E0-09FC-A8E7-A3DB3BE0B50E}"/>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6" name="Footer Placeholder 5">
            <a:extLst>
              <a:ext uri="{FF2B5EF4-FFF2-40B4-BE49-F238E27FC236}">
                <a16:creationId xmlns:a16="http://schemas.microsoft.com/office/drawing/2014/main" id="{22F07DD4-D2F3-7425-D479-D02761F4C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2B1C8-F320-2C8D-C0BF-B83291D41B3C}"/>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3723442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B0096-0A36-02F3-B4B7-8AC7BB2F1F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052738-D71F-E3A6-2191-B95CAAB7BD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65BA9A-1BF3-DD2A-75FD-7C04B8C524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BCF463-ECFC-7731-7A1F-AB1CFA6BA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B769B2-4066-E2CD-3D23-554213889B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0474FC-DF51-DD3A-4983-B895EB6886DA}"/>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8" name="Footer Placeholder 7">
            <a:extLst>
              <a:ext uri="{FF2B5EF4-FFF2-40B4-BE49-F238E27FC236}">
                <a16:creationId xmlns:a16="http://schemas.microsoft.com/office/drawing/2014/main" id="{8842106B-20C9-F93A-6E21-7BB0195EF9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710FC8-EC36-FD99-ED24-35A79DFA8B58}"/>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9061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50C2-01DC-CF83-3CA4-980E437C53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B752D-F2B2-3869-2F46-4A5F5EA1BA5E}"/>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4" name="Footer Placeholder 3">
            <a:extLst>
              <a:ext uri="{FF2B5EF4-FFF2-40B4-BE49-F238E27FC236}">
                <a16:creationId xmlns:a16="http://schemas.microsoft.com/office/drawing/2014/main" id="{BC1A1C74-CD2A-F4B5-CACD-C361872E0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48799E-F7BF-130E-48DC-2FE20E67F6AD}"/>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499255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4FAEB-0AD8-66B1-3FC4-8C6488412723}"/>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3" name="Footer Placeholder 2">
            <a:extLst>
              <a:ext uri="{FF2B5EF4-FFF2-40B4-BE49-F238E27FC236}">
                <a16:creationId xmlns:a16="http://schemas.microsoft.com/office/drawing/2014/main" id="{D4D8E8BD-6FD1-C44D-1DB2-19150EDED3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7EB2BF-8274-E3DA-59FE-70CA8248F300}"/>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309436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B856-E765-CE9E-8BE1-3ACC20A4AB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E065B-1921-FAC7-FBFB-C2A81A58C3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7758B4-C77A-A928-58E5-37D6C8BD5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D4CD8C-9E03-F537-29E0-92413A95D1A1}"/>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6" name="Footer Placeholder 5">
            <a:extLst>
              <a:ext uri="{FF2B5EF4-FFF2-40B4-BE49-F238E27FC236}">
                <a16:creationId xmlns:a16="http://schemas.microsoft.com/office/drawing/2014/main" id="{B94623BA-F423-31F7-B5D5-724A216CE9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016D19-37F7-76DA-FE2D-8B4F5DDA5978}"/>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1443081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3646-B8F8-3498-1A27-4A90208DE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2B5511-A13F-3B47-E193-FB169A8AEB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5CC7D5-891D-4ACF-47F3-5D2A74FF6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F4A65-CE25-9152-812C-5A75D721309E}"/>
              </a:ext>
            </a:extLst>
          </p:cNvPr>
          <p:cNvSpPr>
            <a:spLocks noGrp="1"/>
          </p:cNvSpPr>
          <p:nvPr>
            <p:ph type="dt" sz="half" idx="10"/>
          </p:nvPr>
        </p:nvSpPr>
        <p:spPr/>
        <p:txBody>
          <a:bodyPr/>
          <a:lstStyle/>
          <a:p>
            <a:fld id="{BD2DB1E7-6E1D-4F9F-A69E-B4D2FB643916}" type="datetimeFigureOut">
              <a:rPr lang="en-US" smtClean="0"/>
              <a:t>4/26/2024</a:t>
            </a:fld>
            <a:endParaRPr lang="en-US"/>
          </a:p>
        </p:txBody>
      </p:sp>
      <p:sp>
        <p:nvSpPr>
          <p:cNvPr id="6" name="Footer Placeholder 5">
            <a:extLst>
              <a:ext uri="{FF2B5EF4-FFF2-40B4-BE49-F238E27FC236}">
                <a16:creationId xmlns:a16="http://schemas.microsoft.com/office/drawing/2014/main" id="{F5452C21-EE81-35EC-323C-48F0D1A20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ECDE01-41DC-8F29-B641-D1F0403C05F4}"/>
              </a:ext>
            </a:extLst>
          </p:cNvPr>
          <p:cNvSpPr>
            <a:spLocks noGrp="1"/>
          </p:cNvSpPr>
          <p:nvPr>
            <p:ph type="sldNum" sz="quarter" idx="12"/>
          </p:nvPr>
        </p:nvSpPr>
        <p:spPr/>
        <p:txBody>
          <a:bodyPr/>
          <a:lstStyle/>
          <a:p>
            <a:fld id="{3D2514DE-AB3C-44CD-8F8E-8419C9B75F22}" type="slidenum">
              <a:rPr lang="en-US" smtClean="0"/>
              <a:t>‹#›</a:t>
            </a:fld>
            <a:endParaRPr lang="en-US"/>
          </a:p>
        </p:txBody>
      </p:sp>
    </p:spTree>
    <p:extLst>
      <p:ext uri="{BB962C8B-B14F-4D97-AF65-F5344CB8AC3E}">
        <p14:creationId xmlns:p14="http://schemas.microsoft.com/office/powerpoint/2010/main" val="309272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2F902A-519C-33C1-2531-57D521682D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2084F3-1FE0-EC04-A587-58D9DDE788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7E67C-0862-36C6-60E3-8E1E378B36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2DB1E7-6E1D-4F9F-A69E-B4D2FB643916}" type="datetimeFigureOut">
              <a:rPr lang="en-US" smtClean="0"/>
              <a:t>4/26/2024</a:t>
            </a:fld>
            <a:endParaRPr lang="en-US"/>
          </a:p>
        </p:txBody>
      </p:sp>
      <p:sp>
        <p:nvSpPr>
          <p:cNvPr id="5" name="Footer Placeholder 4">
            <a:extLst>
              <a:ext uri="{FF2B5EF4-FFF2-40B4-BE49-F238E27FC236}">
                <a16:creationId xmlns:a16="http://schemas.microsoft.com/office/drawing/2014/main" id="{90ACA655-662B-6888-0576-5E6FFA93BD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4F2D7-52D2-17A3-FFB0-EE2D6E380C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514DE-AB3C-44CD-8F8E-8419C9B75F22}" type="slidenum">
              <a:rPr lang="en-US" smtClean="0"/>
              <a:t>‹#›</a:t>
            </a:fld>
            <a:endParaRPr lang="en-US"/>
          </a:p>
        </p:txBody>
      </p:sp>
    </p:spTree>
    <p:extLst>
      <p:ext uri="{BB962C8B-B14F-4D97-AF65-F5344CB8AC3E}">
        <p14:creationId xmlns:p14="http://schemas.microsoft.com/office/powerpoint/2010/main" val="771838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microsoft.com/office/2018/10/relationships/comments" Target="../comments/modernComment_110_856B737B.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microsoft.com/office/2018/10/relationships/comments" Target="../comments/modernComment_10C_9AD29AEF.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png"/><Relationship Id="rId2" Type="http://schemas.microsoft.com/office/2018/10/relationships/comments" Target="../comments/modernComment_10D_8E466D5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microsoft.com/office/2018/10/relationships/comments" Target="../comments/modernComment_10E_100DB94B.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microsoft.com/office/2018/10/relationships/comments" Target="../comments/modernComment_10F_E5ACD26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 and diagram of a diagram&#10;&#10;Description automatically generated with medium confidence">
            <a:extLst>
              <a:ext uri="{FF2B5EF4-FFF2-40B4-BE49-F238E27FC236}">
                <a16:creationId xmlns:a16="http://schemas.microsoft.com/office/drawing/2014/main" id="{FC76B032-2727-53B6-F90B-A591B66E5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472" y="441578"/>
            <a:ext cx="2250420" cy="5344750"/>
          </a:xfrm>
          <a:prstGeom prst="rect">
            <a:avLst/>
          </a:prstGeom>
        </p:spPr>
      </p:pic>
      <p:sp>
        <p:nvSpPr>
          <p:cNvPr id="9" name="TextBox 8">
            <a:extLst>
              <a:ext uri="{FF2B5EF4-FFF2-40B4-BE49-F238E27FC236}">
                <a16:creationId xmlns:a16="http://schemas.microsoft.com/office/drawing/2014/main" id="{BF622D74-FC9E-B518-3776-77DBF2C4D44B}"/>
              </a:ext>
            </a:extLst>
          </p:cNvPr>
          <p:cNvSpPr txBox="1"/>
          <p:nvPr/>
        </p:nvSpPr>
        <p:spPr>
          <a:xfrm>
            <a:off x="2222" y="305837"/>
            <a:ext cx="4876800" cy="6494085"/>
          </a:xfrm>
          <a:prstGeom prst="rect">
            <a:avLst/>
          </a:prstGeom>
          <a:noFill/>
        </p:spPr>
        <p:txBody>
          <a:bodyPr wrap="square">
            <a:spAutoFit/>
          </a:bodyPr>
          <a:lstStyle/>
          <a:p>
            <a:pPr marL="342900" indent="-342900">
              <a:buAutoNum type="alphaUcParenR"/>
            </a:pPr>
            <a:r>
              <a:rPr lang="en-US" sz="1600" dirty="0"/>
              <a:t>ALFA-K uses longitudinal, single-cell karyotype frequency data to infer a karyotype fitness landscape. The dynamics of “frequent karyotypes” (those that are represented in the data in large numbers) are used to estimate their relative fitness. Then, these fitness estimates are extrapolated to produce fitness estimates of karyotypes that are at low or zero frequency in the input data. </a:t>
            </a:r>
          </a:p>
          <a:p>
            <a:pPr marL="342900" indent="-342900">
              <a:buAutoNum type="alphaUcParenR"/>
            </a:pPr>
            <a:r>
              <a:rPr lang="en-US" sz="1600" dirty="0"/>
              <a:t>We also present an agent based model of karyotype evolution (detail in methods and probably supplemental figure). In this paper our ABM is used in two contexts. Firstly, randomly generated fitness landscapes are used as inputs to the ABM and subsequent outputs from the ABM are used to train ALFA-K. Then the input landscape and the inferred landscape are compared to validate the accuracy of ALFA-K.</a:t>
            </a:r>
          </a:p>
          <a:p>
            <a:pPr marL="342900" indent="-342900">
              <a:buAutoNum type="alphaUcParenR"/>
            </a:pPr>
            <a:r>
              <a:rPr lang="en-US" sz="1600" dirty="0"/>
              <a:t>In the second context, in-vitro or in-vivo data from Salehi et. al. are used to train ALFA-K. The inferred landscapes are used as inputs to the ABM, and predicted karyotype evolution from the ABM is compared to withheld in-vitro or in-vivo data. This aims to validate the ability of ALFA-K to predict karyotype evolution on real data. </a:t>
            </a:r>
          </a:p>
          <a:p>
            <a:pPr marL="0" indent="0">
              <a:buNone/>
            </a:pPr>
            <a:endParaRPr lang="en-US" sz="1600" i="1" dirty="0"/>
          </a:p>
          <a:p>
            <a:pPr marL="0" indent="0">
              <a:buNone/>
            </a:pPr>
            <a:endParaRPr lang="en-US" sz="1600" dirty="0"/>
          </a:p>
        </p:txBody>
      </p:sp>
      <p:grpSp>
        <p:nvGrpSpPr>
          <p:cNvPr id="41" name="Group 40">
            <a:extLst>
              <a:ext uri="{FF2B5EF4-FFF2-40B4-BE49-F238E27FC236}">
                <a16:creationId xmlns:a16="http://schemas.microsoft.com/office/drawing/2014/main" id="{36915BD3-6924-E8C5-E63E-FDD0F941B56C}"/>
              </a:ext>
            </a:extLst>
          </p:cNvPr>
          <p:cNvGrpSpPr/>
          <p:nvPr/>
        </p:nvGrpSpPr>
        <p:grpSpPr>
          <a:xfrm>
            <a:off x="7972194" y="699310"/>
            <a:ext cx="3848098" cy="2125537"/>
            <a:chOff x="7772400" y="327279"/>
            <a:chExt cx="3848098" cy="2125537"/>
          </a:xfrm>
        </p:grpSpPr>
        <p:sp>
          <p:nvSpPr>
            <p:cNvPr id="2" name="Rectangle: Rounded Corners 1">
              <a:extLst>
                <a:ext uri="{FF2B5EF4-FFF2-40B4-BE49-F238E27FC236}">
                  <a16:creationId xmlns:a16="http://schemas.microsoft.com/office/drawing/2014/main" id="{E42BE845-9CA9-61CA-2E94-B75E2F7CA8B0}"/>
                </a:ext>
              </a:extLst>
            </p:cNvPr>
            <p:cNvSpPr/>
            <p:nvPr/>
          </p:nvSpPr>
          <p:spPr>
            <a:xfrm>
              <a:off x="7772400" y="657478"/>
              <a:ext cx="12446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landscape</a:t>
              </a:r>
            </a:p>
          </p:txBody>
        </p:sp>
        <p:sp>
          <p:nvSpPr>
            <p:cNvPr id="6" name="Rectangle: Rounded Corners 5">
              <a:extLst>
                <a:ext uri="{FF2B5EF4-FFF2-40B4-BE49-F238E27FC236}">
                  <a16:creationId xmlns:a16="http://schemas.microsoft.com/office/drawing/2014/main" id="{09700420-395F-C36A-BC92-E4635DB2BC0F}"/>
                </a:ext>
              </a:extLst>
            </p:cNvPr>
            <p:cNvSpPr/>
            <p:nvPr/>
          </p:nvSpPr>
          <p:spPr>
            <a:xfrm>
              <a:off x="9017000" y="1648078"/>
              <a:ext cx="1244600" cy="804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ABM</a:t>
              </a:r>
            </a:p>
          </p:txBody>
        </p:sp>
        <p:sp>
          <p:nvSpPr>
            <p:cNvPr id="8" name="Rectangle: Rounded Corners 7">
              <a:extLst>
                <a:ext uri="{FF2B5EF4-FFF2-40B4-BE49-F238E27FC236}">
                  <a16:creationId xmlns:a16="http://schemas.microsoft.com/office/drawing/2014/main" id="{DBBE1598-3FD1-7565-224E-21C08EB65D0E}"/>
                </a:ext>
              </a:extLst>
            </p:cNvPr>
            <p:cNvSpPr/>
            <p:nvPr/>
          </p:nvSpPr>
          <p:spPr>
            <a:xfrm>
              <a:off x="10261600" y="585309"/>
              <a:ext cx="1244600" cy="804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Inferred landscape</a:t>
              </a:r>
            </a:p>
          </p:txBody>
        </p:sp>
        <p:cxnSp>
          <p:nvCxnSpPr>
            <p:cNvPr id="11" name="Straight Arrow Connector 10">
              <a:extLst>
                <a:ext uri="{FF2B5EF4-FFF2-40B4-BE49-F238E27FC236}">
                  <a16:creationId xmlns:a16="http://schemas.microsoft.com/office/drawing/2014/main" id="{5A3D714C-1840-8BF3-BF78-CB38A686AFEF}"/>
                </a:ext>
              </a:extLst>
            </p:cNvPr>
            <p:cNvCxnSpPr>
              <a:stCxn id="2" idx="3"/>
              <a:endCxn id="8" idx="1"/>
            </p:cNvCxnSpPr>
            <p:nvPr/>
          </p:nvCxnSpPr>
          <p:spPr>
            <a:xfrm>
              <a:off x="9017000" y="987678"/>
              <a:ext cx="12446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7D4A935-C4FD-6DE9-2FD1-2AC1146F2AF6}"/>
                </a:ext>
              </a:extLst>
            </p:cNvPr>
            <p:cNvCxnSpPr>
              <a:stCxn id="2" idx="2"/>
              <a:endCxn id="6" idx="1"/>
            </p:cNvCxnSpPr>
            <p:nvPr/>
          </p:nvCxnSpPr>
          <p:spPr>
            <a:xfrm>
              <a:off x="8394700" y="1317878"/>
              <a:ext cx="622300" cy="7325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20EB6C-9F5E-C101-83F5-A234AF203583}"/>
                </a:ext>
              </a:extLst>
            </p:cNvPr>
            <p:cNvCxnSpPr>
              <a:cxnSpLocks/>
              <a:stCxn id="6" idx="3"/>
              <a:endCxn id="8" idx="2"/>
            </p:cNvCxnSpPr>
            <p:nvPr/>
          </p:nvCxnSpPr>
          <p:spPr>
            <a:xfrm flipV="1">
              <a:off x="10261600" y="1390047"/>
              <a:ext cx="622300" cy="660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1A790C-3E1C-A38A-E6F5-D414B2CD4EB8}"/>
                </a:ext>
              </a:extLst>
            </p:cNvPr>
            <p:cNvSpPr txBox="1"/>
            <p:nvPr/>
          </p:nvSpPr>
          <p:spPr>
            <a:xfrm>
              <a:off x="9118600" y="327279"/>
              <a:ext cx="1143000" cy="369332"/>
            </a:xfrm>
            <a:prstGeom prst="rect">
              <a:avLst/>
            </a:prstGeom>
            <a:noFill/>
          </p:spPr>
          <p:txBody>
            <a:bodyPr wrap="square" rtlCol="0">
              <a:spAutoFit/>
            </a:bodyPr>
            <a:lstStyle/>
            <a:p>
              <a:r>
                <a:rPr lang="en-US" dirty="0"/>
                <a:t>compare</a:t>
              </a:r>
            </a:p>
          </p:txBody>
        </p:sp>
        <p:sp>
          <p:nvSpPr>
            <p:cNvPr id="22" name="TextBox 21">
              <a:extLst>
                <a:ext uri="{FF2B5EF4-FFF2-40B4-BE49-F238E27FC236}">
                  <a16:creationId xmlns:a16="http://schemas.microsoft.com/office/drawing/2014/main" id="{999A584A-67CD-F61B-FDD3-B7A2CE1CADD5}"/>
                </a:ext>
              </a:extLst>
            </p:cNvPr>
            <p:cNvSpPr txBox="1"/>
            <p:nvPr/>
          </p:nvSpPr>
          <p:spPr>
            <a:xfrm>
              <a:off x="10477498" y="1720247"/>
              <a:ext cx="1143000" cy="369332"/>
            </a:xfrm>
            <a:prstGeom prst="rect">
              <a:avLst/>
            </a:prstGeom>
            <a:noFill/>
          </p:spPr>
          <p:txBody>
            <a:bodyPr wrap="square" rtlCol="0">
              <a:spAutoFit/>
            </a:bodyPr>
            <a:lstStyle/>
            <a:p>
              <a:pPr algn="ctr"/>
              <a:r>
                <a:rPr lang="en-US" dirty="0"/>
                <a:t>ALFA-K</a:t>
              </a:r>
            </a:p>
          </p:txBody>
        </p:sp>
      </p:grpSp>
      <p:grpSp>
        <p:nvGrpSpPr>
          <p:cNvPr id="40" name="Group 39">
            <a:extLst>
              <a:ext uri="{FF2B5EF4-FFF2-40B4-BE49-F238E27FC236}">
                <a16:creationId xmlns:a16="http://schemas.microsoft.com/office/drawing/2014/main" id="{2DD9D39E-A69A-0955-CDF5-08063850BC3C}"/>
              </a:ext>
            </a:extLst>
          </p:cNvPr>
          <p:cNvGrpSpPr/>
          <p:nvPr/>
        </p:nvGrpSpPr>
        <p:grpSpPr>
          <a:xfrm>
            <a:off x="8050908" y="3667336"/>
            <a:ext cx="3769384" cy="1874202"/>
            <a:chOff x="7950200" y="2947167"/>
            <a:chExt cx="3769384" cy="1874202"/>
          </a:xfrm>
        </p:grpSpPr>
        <p:sp>
          <p:nvSpPr>
            <p:cNvPr id="23" name="Rectangle: Rounded Corners 22">
              <a:extLst>
                <a:ext uri="{FF2B5EF4-FFF2-40B4-BE49-F238E27FC236}">
                  <a16:creationId xmlns:a16="http://schemas.microsoft.com/office/drawing/2014/main" id="{645B513E-2721-777C-6A2B-D48C480E6A01}"/>
                </a:ext>
              </a:extLst>
            </p:cNvPr>
            <p:cNvSpPr/>
            <p:nvPr/>
          </p:nvSpPr>
          <p:spPr>
            <a:xfrm>
              <a:off x="7985784" y="3026031"/>
              <a:ext cx="12446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Salehi data</a:t>
              </a:r>
            </a:p>
          </p:txBody>
        </p:sp>
        <p:sp>
          <p:nvSpPr>
            <p:cNvPr id="24" name="Rectangle: Rounded Corners 23">
              <a:extLst>
                <a:ext uri="{FF2B5EF4-FFF2-40B4-BE49-F238E27FC236}">
                  <a16:creationId xmlns:a16="http://schemas.microsoft.com/office/drawing/2014/main" id="{8FACDDC1-E5DE-1245-5F50-CA062E5A5E22}"/>
                </a:ext>
              </a:extLst>
            </p:cNvPr>
            <p:cNvSpPr/>
            <p:nvPr/>
          </p:nvSpPr>
          <p:spPr>
            <a:xfrm>
              <a:off x="9230384" y="4016631"/>
              <a:ext cx="1244600" cy="804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ABM</a:t>
              </a:r>
            </a:p>
          </p:txBody>
        </p:sp>
        <p:sp>
          <p:nvSpPr>
            <p:cNvPr id="25" name="Rectangle: Rounded Corners 24">
              <a:extLst>
                <a:ext uri="{FF2B5EF4-FFF2-40B4-BE49-F238E27FC236}">
                  <a16:creationId xmlns:a16="http://schemas.microsoft.com/office/drawing/2014/main" id="{A284062D-0799-8FF1-F26F-4974B062CACD}"/>
                </a:ext>
              </a:extLst>
            </p:cNvPr>
            <p:cNvSpPr/>
            <p:nvPr/>
          </p:nvSpPr>
          <p:spPr>
            <a:xfrm>
              <a:off x="10474984" y="2953862"/>
              <a:ext cx="1244600" cy="804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Inferred landscape</a:t>
              </a:r>
            </a:p>
          </p:txBody>
        </p:sp>
        <p:cxnSp>
          <p:nvCxnSpPr>
            <p:cNvPr id="27" name="Straight Arrow Connector 26">
              <a:extLst>
                <a:ext uri="{FF2B5EF4-FFF2-40B4-BE49-F238E27FC236}">
                  <a16:creationId xmlns:a16="http://schemas.microsoft.com/office/drawing/2014/main" id="{EF672E20-AEF0-759B-4D4B-317AB1663225}"/>
                </a:ext>
              </a:extLst>
            </p:cNvPr>
            <p:cNvCxnSpPr>
              <a:cxnSpLocks/>
              <a:stCxn id="23" idx="3"/>
              <a:endCxn id="25" idx="1"/>
            </p:cNvCxnSpPr>
            <p:nvPr/>
          </p:nvCxnSpPr>
          <p:spPr>
            <a:xfrm>
              <a:off x="9230384" y="3356231"/>
              <a:ext cx="1244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0375EC-8877-5AEE-0B79-A1CD6E671601}"/>
                </a:ext>
              </a:extLst>
            </p:cNvPr>
            <p:cNvCxnSpPr>
              <a:cxnSpLocks/>
              <a:stCxn id="25" idx="2"/>
              <a:endCxn id="24" idx="3"/>
            </p:cNvCxnSpPr>
            <p:nvPr/>
          </p:nvCxnSpPr>
          <p:spPr>
            <a:xfrm flipH="1">
              <a:off x="10474984" y="3758600"/>
              <a:ext cx="622300" cy="660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949BD63-0D4F-D4B0-FC26-61299CE32949}"/>
                </a:ext>
              </a:extLst>
            </p:cNvPr>
            <p:cNvSpPr txBox="1"/>
            <p:nvPr/>
          </p:nvSpPr>
          <p:spPr>
            <a:xfrm>
              <a:off x="7950200" y="4049668"/>
              <a:ext cx="1143000" cy="369332"/>
            </a:xfrm>
            <a:prstGeom prst="rect">
              <a:avLst/>
            </a:prstGeom>
            <a:noFill/>
          </p:spPr>
          <p:txBody>
            <a:bodyPr wrap="square" rtlCol="0">
              <a:spAutoFit/>
            </a:bodyPr>
            <a:lstStyle/>
            <a:p>
              <a:r>
                <a:rPr lang="en-US" dirty="0"/>
                <a:t>compare</a:t>
              </a:r>
            </a:p>
          </p:txBody>
        </p:sp>
        <p:sp>
          <p:nvSpPr>
            <p:cNvPr id="30" name="TextBox 29">
              <a:extLst>
                <a:ext uri="{FF2B5EF4-FFF2-40B4-BE49-F238E27FC236}">
                  <a16:creationId xmlns:a16="http://schemas.microsoft.com/office/drawing/2014/main" id="{D9B423B9-0180-249F-6B2D-678B151B4E5A}"/>
                </a:ext>
              </a:extLst>
            </p:cNvPr>
            <p:cNvSpPr txBox="1"/>
            <p:nvPr/>
          </p:nvSpPr>
          <p:spPr>
            <a:xfrm>
              <a:off x="9230384" y="2947167"/>
              <a:ext cx="1143000" cy="369332"/>
            </a:xfrm>
            <a:prstGeom prst="rect">
              <a:avLst/>
            </a:prstGeom>
            <a:noFill/>
          </p:spPr>
          <p:txBody>
            <a:bodyPr wrap="square" rtlCol="0">
              <a:spAutoFit/>
            </a:bodyPr>
            <a:lstStyle/>
            <a:p>
              <a:pPr algn="ctr"/>
              <a:r>
                <a:rPr lang="en-US" dirty="0"/>
                <a:t>ALFA-K</a:t>
              </a:r>
            </a:p>
          </p:txBody>
        </p:sp>
        <p:cxnSp>
          <p:nvCxnSpPr>
            <p:cNvPr id="37" name="Straight Arrow Connector 36">
              <a:extLst>
                <a:ext uri="{FF2B5EF4-FFF2-40B4-BE49-F238E27FC236}">
                  <a16:creationId xmlns:a16="http://schemas.microsoft.com/office/drawing/2014/main" id="{B5D5F10A-E302-6353-7A1C-D80E83300887}"/>
                </a:ext>
              </a:extLst>
            </p:cNvPr>
            <p:cNvCxnSpPr>
              <a:cxnSpLocks/>
              <a:stCxn id="23" idx="2"/>
              <a:endCxn id="24" idx="1"/>
            </p:cNvCxnSpPr>
            <p:nvPr/>
          </p:nvCxnSpPr>
          <p:spPr>
            <a:xfrm>
              <a:off x="8608084" y="3686431"/>
              <a:ext cx="622300" cy="7325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C3091388-69C8-7610-27F8-32D251EEA77C}"/>
              </a:ext>
            </a:extLst>
          </p:cNvPr>
          <p:cNvSpPr txBox="1"/>
          <p:nvPr/>
        </p:nvSpPr>
        <p:spPr>
          <a:xfrm>
            <a:off x="5114248" y="502753"/>
            <a:ext cx="553869" cy="369332"/>
          </a:xfrm>
          <a:prstGeom prst="rect">
            <a:avLst/>
          </a:prstGeom>
          <a:noFill/>
        </p:spPr>
        <p:txBody>
          <a:bodyPr wrap="square" rtlCol="0">
            <a:spAutoFit/>
          </a:bodyPr>
          <a:lstStyle/>
          <a:p>
            <a:r>
              <a:rPr lang="en-US" dirty="0"/>
              <a:t>A</a:t>
            </a:r>
          </a:p>
        </p:txBody>
      </p:sp>
      <p:sp>
        <p:nvSpPr>
          <p:cNvPr id="43" name="TextBox 42">
            <a:extLst>
              <a:ext uri="{FF2B5EF4-FFF2-40B4-BE49-F238E27FC236}">
                <a16:creationId xmlns:a16="http://schemas.microsoft.com/office/drawing/2014/main" id="{E9757500-EEA9-E20B-A04A-1BE75F28FDE4}"/>
              </a:ext>
            </a:extLst>
          </p:cNvPr>
          <p:cNvSpPr txBox="1"/>
          <p:nvPr/>
        </p:nvSpPr>
        <p:spPr>
          <a:xfrm>
            <a:off x="7929609" y="562372"/>
            <a:ext cx="553869" cy="369332"/>
          </a:xfrm>
          <a:prstGeom prst="rect">
            <a:avLst/>
          </a:prstGeom>
          <a:noFill/>
        </p:spPr>
        <p:txBody>
          <a:bodyPr wrap="square" rtlCol="0">
            <a:spAutoFit/>
          </a:bodyPr>
          <a:lstStyle/>
          <a:p>
            <a:r>
              <a:rPr lang="en-US" dirty="0"/>
              <a:t>B</a:t>
            </a:r>
          </a:p>
        </p:txBody>
      </p:sp>
      <p:sp>
        <p:nvSpPr>
          <p:cNvPr id="44" name="TextBox 43">
            <a:extLst>
              <a:ext uri="{FF2B5EF4-FFF2-40B4-BE49-F238E27FC236}">
                <a16:creationId xmlns:a16="http://schemas.microsoft.com/office/drawing/2014/main" id="{554C777D-2CB5-D047-A286-49258C299086}"/>
              </a:ext>
            </a:extLst>
          </p:cNvPr>
          <p:cNvSpPr txBox="1"/>
          <p:nvPr/>
        </p:nvSpPr>
        <p:spPr>
          <a:xfrm>
            <a:off x="7955009" y="3337436"/>
            <a:ext cx="553869" cy="369332"/>
          </a:xfrm>
          <a:prstGeom prst="rect">
            <a:avLst/>
          </a:prstGeom>
          <a:noFill/>
        </p:spPr>
        <p:txBody>
          <a:bodyPr wrap="square" rtlCol="0">
            <a:spAutoFit/>
          </a:bodyPr>
          <a:lstStyle/>
          <a:p>
            <a:r>
              <a:rPr lang="en-US" dirty="0"/>
              <a:t>C</a:t>
            </a:r>
          </a:p>
        </p:txBody>
      </p:sp>
      <p:sp>
        <p:nvSpPr>
          <p:cNvPr id="3" name="TextBox 2">
            <a:extLst>
              <a:ext uri="{FF2B5EF4-FFF2-40B4-BE49-F238E27FC236}">
                <a16:creationId xmlns:a16="http://schemas.microsoft.com/office/drawing/2014/main" id="{0CBEB562-25A7-6DD9-380C-60CA8395ED00}"/>
              </a:ext>
            </a:extLst>
          </p:cNvPr>
          <p:cNvSpPr txBox="1"/>
          <p:nvPr/>
        </p:nvSpPr>
        <p:spPr>
          <a:xfrm>
            <a:off x="8207400" y="5835385"/>
            <a:ext cx="2904384" cy="369332"/>
          </a:xfrm>
          <a:prstGeom prst="rect">
            <a:avLst/>
          </a:prstGeom>
          <a:noFill/>
        </p:spPr>
        <p:txBody>
          <a:bodyPr wrap="square" rtlCol="0">
            <a:spAutoFit/>
          </a:bodyPr>
          <a:lstStyle/>
          <a:p>
            <a:r>
              <a:rPr lang="en-US" dirty="0">
                <a:highlight>
                  <a:srgbClr val="FFFF00"/>
                </a:highlight>
              </a:rPr>
              <a:t>D) Applications</a:t>
            </a:r>
          </a:p>
        </p:txBody>
      </p:sp>
    </p:spTree>
    <p:extLst>
      <p:ext uri="{BB962C8B-B14F-4D97-AF65-F5344CB8AC3E}">
        <p14:creationId xmlns:p14="http://schemas.microsoft.com/office/powerpoint/2010/main" val="3810559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bar chart&#10;&#10;Description automatically generated with medium confidence">
            <a:extLst>
              <a:ext uri="{FF2B5EF4-FFF2-40B4-BE49-F238E27FC236}">
                <a16:creationId xmlns:a16="http://schemas.microsoft.com/office/drawing/2014/main" id="{5DB1C7CD-101D-44CF-A149-3CCA36E0A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617" y="2670759"/>
            <a:ext cx="2782231" cy="2318526"/>
          </a:xfrm>
          <a:prstGeom prst="rect">
            <a:avLst/>
          </a:prstGeom>
        </p:spPr>
      </p:pic>
      <p:pic>
        <p:nvPicPr>
          <p:cNvPr id="17" name="Picture 16" descr="A graph with multiple colored bars&#10;&#10;Description automatically generated with medium confidence">
            <a:extLst>
              <a:ext uri="{FF2B5EF4-FFF2-40B4-BE49-F238E27FC236}">
                <a16:creationId xmlns:a16="http://schemas.microsoft.com/office/drawing/2014/main" id="{AD8119CC-4CAF-B8D8-5D45-C4B787F28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915" y="104504"/>
            <a:ext cx="2852934" cy="2377445"/>
          </a:xfrm>
          <a:prstGeom prst="rect">
            <a:avLst/>
          </a:prstGeom>
        </p:spPr>
      </p:pic>
      <p:pic>
        <p:nvPicPr>
          <p:cNvPr id="3" name="Picture 2" descr="A graph with multiple colored bars&#10;&#10;Description automatically generated">
            <a:extLst>
              <a:ext uri="{FF2B5EF4-FFF2-40B4-BE49-F238E27FC236}">
                <a16:creationId xmlns:a16="http://schemas.microsoft.com/office/drawing/2014/main" id="{81CD74EE-4A5A-06CD-E05D-FD5899D1B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888" y="2674856"/>
            <a:ext cx="2852934" cy="2377445"/>
          </a:xfrm>
          <a:prstGeom prst="rect">
            <a:avLst/>
          </a:prstGeom>
        </p:spPr>
      </p:pic>
      <p:pic>
        <p:nvPicPr>
          <p:cNvPr id="7" name="Picture 6" descr="A graph of numbers and symbols&#10;&#10;Description automatically generated with medium confidence">
            <a:extLst>
              <a:ext uri="{FF2B5EF4-FFF2-40B4-BE49-F238E27FC236}">
                <a16:creationId xmlns:a16="http://schemas.microsoft.com/office/drawing/2014/main" id="{57BA1326-3DF7-8B60-034E-A21D2E9DDB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065" y="2656096"/>
            <a:ext cx="1866551" cy="2333189"/>
          </a:xfrm>
          <a:prstGeom prst="rect">
            <a:avLst/>
          </a:prstGeom>
        </p:spPr>
      </p:pic>
      <p:pic>
        <p:nvPicPr>
          <p:cNvPr id="11" name="Picture 10" descr="A graph with multiple colored squares&#10;&#10;Description automatically generated with medium confidence">
            <a:extLst>
              <a:ext uri="{FF2B5EF4-FFF2-40B4-BE49-F238E27FC236}">
                <a16:creationId xmlns:a16="http://schemas.microsoft.com/office/drawing/2014/main" id="{D5021F38-0B74-9240-A865-2574066B24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3888" y="104506"/>
            <a:ext cx="2852934" cy="2377445"/>
          </a:xfrm>
          <a:prstGeom prst="rect">
            <a:avLst/>
          </a:prstGeom>
        </p:spPr>
      </p:pic>
      <p:pic>
        <p:nvPicPr>
          <p:cNvPr id="15" name="Picture 14" descr="A graph of a number of objects&#10;&#10;Description automatically generated">
            <a:extLst>
              <a:ext uri="{FF2B5EF4-FFF2-40B4-BE49-F238E27FC236}">
                <a16:creationId xmlns:a16="http://schemas.microsoft.com/office/drawing/2014/main" id="{A10DE62C-F528-3D49-6294-26D615F277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8065" y="104502"/>
            <a:ext cx="1866552" cy="2333190"/>
          </a:xfrm>
          <a:prstGeom prst="rect">
            <a:avLst/>
          </a:prstGeom>
        </p:spPr>
      </p:pic>
      <p:pic>
        <p:nvPicPr>
          <p:cNvPr id="20" name="Picture 19" descr="A graph of a number of data&#10;&#10;Description automatically generated with medium confidence">
            <a:extLst>
              <a:ext uri="{FF2B5EF4-FFF2-40B4-BE49-F238E27FC236}">
                <a16:creationId xmlns:a16="http://schemas.microsoft.com/office/drawing/2014/main" id="{32C6FE3E-7486-4E0A-BCF6-B9D36F5788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9914" y="2674857"/>
            <a:ext cx="2852934" cy="2377445"/>
          </a:xfrm>
          <a:prstGeom prst="rect">
            <a:avLst/>
          </a:prstGeom>
        </p:spPr>
      </p:pic>
      <p:pic>
        <p:nvPicPr>
          <p:cNvPr id="22" name="Picture 21" descr="A graph with multiple colored bars&#10;&#10;Description automatically generated with medium confidence">
            <a:extLst>
              <a:ext uri="{FF2B5EF4-FFF2-40B4-BE49-F238E27FC236}">
                <a16:creationId xmlns:a16="http://schemas.microsoft.com/office/drawing/2014/main" id="{C5FD39AA-249B-D7D3-A521-741C152A08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9914" y="104507"/>
            <a:ext cx="2882086" cy="2401738"/>
          </a:xfrm>
          <a:prstGeom prst="rect">
            <a:avLst/>
          </a:prstGeom>
        </p:spPr>
      </p:pic>
      <p:sp>
        <p:nvSpPr>
          <p:cNvPr id="24" name="TextBox 23">
            <a:extLst>
              <a:ext uri="{FF2B5EF4-FFF2-40B4-BE49-F238E27FC236}">
                <a16:creationId xmlns:a16="http://schemas.microsoft.com/office/drawing/2014/main" id="{3383E10F-FBEF-0D8A-F665-0525AFCA8B01}"/>
              </a:ext>
            </a:extLst>
          </p:cNvPr>
          <p:cNvSpPr txBox="1"/>
          <p:nvPr/>
        </p:nvSpPr>
        <p:spPr>
          <a:xfrm>
            <a:off x="518794" y="259834"/>
            <a:ext cx="2366026" cy="369332"/>
          </a:xfrm>
          <a:prstGeom prst="rect">
            <a:avLst/>
          </a:prstGeom>
          <a:noFill/>
        </p:spPr>
        <p:txBody>
          <a:bodyPr wrap="square" rtlCol="0">
            <a:spAutoFit/>
          </a:bodyPr>
          <a:lstStyle/>
          <a:p>
            <a:r>
              <a:rPr lang="en-US" dirty="0"/>
              <a:t>Increasing </a:t>
            </a:r>
            <a:r>
              <a:rPr lang="en-US" dirty="0" err="1"/>
              <a:t>Rsquare</a:t>
            </a:r>
            <a:endParaRPr lang="en-US" dirty="0"/>
          </a:p>
        </p:txBody>
      </p:sp>
      <p:sp>
        <p:nvSpPr>
          <p:cNvPr id="26" name="TextBox 25">
            <a:extLst>
              <a:ext uri="{FF2B5EF4-FFF2-40B4-BE49-F238E27FC236}">
                <a16:creationId xmlns:a16="http://schemas.microsoft.com/office/drawing/2014/main" id="{21BB2BCD-EAE7-65EB-275C-B383D30D3072}"/>
              </a:ext>
            </a:extLst>
          </p:cNvPr>
          <p:cNvSpPr txBox="1"/>
          <p:nvPr/>
        </p:nvSpPr>
        <p:spPr>
          <a:xfrm>
            <a:off x="518794" y="2778470"/>
            <a:ext cx="2366026" cy="369332"/>
          </a:xfrm>
          <a:prstGeom prst="rect">
            <a:avLst/>
          </a:prstGeom>
          <a:noFill/>
        </p:spPr>
        <p:txBody>
          <a:bodyPr wrap="square" rtlCol="0">
            <a:spAutoFit/>
          </a:bodyPr>
          <a:lstStyle/>
          <a:p>
            <a:r>
              <a:rPr lang="en-US" dirty="0"/>
              <a:t>Increasing delta ploidy</a:t>
            </a:r>
          </a:p>
        </p:txBody>
      </p:sp>
      <p:sp>
        <p:nvSpPr>
          <p:cNvPr id="33" name="Arrow: Up 32">
            <a:extLst>
              <a:ext uri="{FF2B5EF4-FFF2-40B4-BE49-F238E27FC236}">
                <a16:creationId xmlns:a16="http://schemas.microsoft.com/office/drawing/2014/main" id="{E1EB6919-410C-62A1-F2B2-4E2BBEE54884}"/>
              </a:ext>
            </a:extLst>
          </p:cNvPr>
          <p:cNvSpPr/>
          <p:nvPr/>
        </p:nvSpPr>
        <p:spPr>
          <a:xfrm>
            <a:off x="1308100" y="936987"/>
            <a:ext cx="697917" cy="10650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Up 33">
            <a:extLst>
              <a:ext uri="{FF2B5EF4-FFF2-40B4-BE49-F238E27FC236}">
                <a16:creationId xmlns:a16="http://schemas.microsoft.com/office/drawing/2014/main" id="{6A47D354-C4E7-3914-91DB-4314156330EB}"/>
              </a:ext>
            </a:extLst>
          </p:cNvPr>
          <p:cNvSpPr/>
          <p:nvPr/>
        </p:nvSpPr>
        <p:spPr>
          <a:xfrm>
            <a:off x="1347139" y="3331070"/>
            <a:ext cx="697917" cy="10650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99C06C9-0402-2791-0CCE-43677368E24D}"/>
              </a:ext>
            </a:extLst>
          </p:cNvPr>
          <p:cNvSpPr txBox="1"/>
          <p:nvPr/>
        </p:nvSpPr>
        <p:spPr>
          <a:xfrm>
            <a:off x="196795" y="5330063"/>
            <a:ext cx="11798409" cy="1384995"/>
          </a:xfrm>
          <a:prstGeom prst="rect">
            <a:avLst/>
          </a:prstGeom>
          <a:noFill/>
        </p:spPr>
        <p:txBody>
          <a:bodyPr wrap="square" rtlCol="0">
            <a:spAutoFit/>
          </a:bodyPr>
          <a:lstStyle/>
          <a:p>
            <a:pPr marL="342900" indent="-342900">
              <a:buAutoNum type="alphaUcParenR"/>
            </a:pPr>
            <a:r>
              <a:rPr lang="en-US" sz="1200" dirty="0"/>
              <a:t>There was some ploidy variability within the analyzed cell lines, particularly apparent for p53-/-a which underwent a whole genome doubling during the course of the passaging experiments. We investigated whether any fitness landscape features correlated with ploidy within cell lines.</a:t>
            </a:r>
          </a:p>
          <a:p>
            <a:pPr marL="342900" indent="-342900">
              <a:buAutoNum type="alphaUcParenR"/>
            </a:pPr>
            <a:r>
              <a:rPr lang="en-US" sz="1200" dirty="0"/>
              <a:t>The roughness metric measures the mean absolute fitness difference between a karyotype and all its </a:t>
            </a:r>
            <a:r>
              <a:rPr lang="en-US" sz="1200" dirty="0" err="1"/>
              <a:t>neighbours</a:t>
            </a:r>
            <a:r>
              <a:rPr lang="en-US" sz="1200" dirty="0"/>
              <a:t>. No clear relationship between ploidy and roughness was found.</a:t>
            </a:r>
          </a:p>
          <a:p>
            <a:pPr marL="342900" indent="-342900">
              <a:buAutoNum type="alphaUcParenR"/>
            </a:pPr>
            <a:r>
              <a:rPr lang="en-US" sz="1200" dirty="0"/>
              <a:t>The Moran metric measures the autocorrelation between karyotypes and their </a:t>
            </a:r>
            <a:r>
              <a:rPr lang="en-US" sz="1200" dirty="0" err="1"/>
              <a:t>neighbours</a:t>
            </a:r>
            <a:r>
              <a:rPr lang="en-US" sz="1200" dirty="0"/>
              <a:t>, with higher values indicating greater autocorrelation. Ploidy was broadly correlated with the Moran metric, except in TNBC-SA535 where it was anti-correlated. </a:t>
            </a:r>
          </a:p>
          <a:p>
            <a:pPr marL="342900" indent="-342900">
              <a:buAutoNum type="alphaUcParenR"/>
            </a:pPr>
            <a:r>
              <a:rPr lang="en-US" sz="1200" dirty="0"/>
              <a:t>The final metric measures the number of </a:t>
            </a:r>
            <a:r>
              <a:rPr lang="en-US" sz="1200" dirty="0" err="1"/>
              <a:t>neighbours</a:t>
            </a:r>
            <a:r>
              <a:rPr lang="en-US" sz="1200" dirty="0"/>
              <a:t> each karyotype has that are fitter than itself.  In a scenario where mis-segregation rates were extremely low, this metric would give the number of available evolutionary paths per karyotype. This metric had a similar correlation pattern with ploidy as the Moran metric. </a:t>
            </a:r>
          </a:p>
        </p:txBody>
      </p:sp>
      <p:sp>
        <p:nvSpPr>
          <p:cNvPr id="35" name="TextBox 34">
            <a:extLst>
              <a:ext uri="{FF2B5EF4-FFF2-40B4-BE49-F238E27FC236}">
                <a16:creationId xmlns:a16="http://schemas.microsoft.com/office/drawing/2014/main" id="{1F340ADC-07CA-C1CF-75AC-B3640CC9EDD5}"/>
              </a:ext>
            </a:extLst>
          </p:cNvPr>
          <p:cNvSpPr txBox="1"/>
          <p:nvPr/>
        </p:nvSpPr>
        <p:spPr>
          <a:xfrm>
            <a:off x="4593915" y="-108650"/>
            <a:ext cx="553869" cy="369332"/>
          </a:xfrm>
          <a:prstGeom prst="rect">
            <a:avLst/>
          </a:prstGeom>
          <a:noFill/>
        </p:spPr>
        <p:txBody>
          <a:bodyPr wrap="square" rtlCol="0">
            <a:spAutoFit/>
          </a:bodyPr>
          <a:lstStyle/>
          <a:p>
            <a:r>
              <a:rPr lang="en-US" dirty="0"/>
              <a:t>B</a:t>
            </a:r>
          </a:p>
        </p:txBody>
      </p:sp>
      <p:sp>
        <p:nvSpPr>
          <p:cNvPr id="36" name="TextBox 35">
            <a:extLst>
              <a:ext uri="{FF2B5EF4-FFF2-40B4-BE49-F238E27FC236}">
                <a16:creationId xmlns:a16="http://schemas.microsoft.com/office/drawing/2014/main" id="{209948D3-D24D-D0F1-1AEE-1BCB348690C0}"/>
              </a:ext>
            </a:extLst>
          </p:cNvPr>
          <p:cNvSpPr txBox="1"/>
          <p:nvPr/>
        </p:nvSpPr>
        <p:spPr>
          <a:xfrm>
            <a:off x="2580099" y="-63684"/>
            <a:ext cx="553869" cy="369332"/>
          </a:xfrm>
          <a:prstGeom prst="rect">
            <a:avLst/>
          </a:prstGeom>
          <a:noFill/>
        </p:spPr>
        <p:txBody>
          <a:bodyPr wrap="square" rtlCol="0">
            <a:spAutoFit/>
          </a:bodyPr>
          <a:lstStyle/>
          <a:p>
            <a:r>
              <a:rPr lang="en-US" dirty="0"/>
              <a:t>A</a:t>
            </a:r>
          </a:p>
        </p:txBody>
      </p:sp>
      <p:sp>
        <p:nvSpPr>
          <p:cNvPr id="37" name="TextBox 36">
            <a:extLst>
              <a:ext uri="{FF2B5EF4-FFF2-40B4-BE49-F238E27FC236}">
                <a16:creationId xmlns:a16="http://schemas.microsoft.com/office/drawing/2014/main" id="{1615A682-1E9A-D7B2-2CAD-C17D0A615F40}"/>
              </a:ext>
            </a:extLst>
          </p:cNvPr>
          <p:cNvSpPr txBox="1"/>
          <p:nvPr/>
        </p:nvSpPr>
        <p:spPr>
          <a:xfrm>
            <a:off x="6892979" y="-88401"/>
            <a:ext cx="553869" cy="369332"/>
          </a:xfrm>
          <a:prstGeom prst="rect">
            <a:avLst/>
          </a:prstGeom>
          <a:noFill/>
        </p:spPr>
        <p:txBody>
          <a:bodyPr wrap="square" rtlCol="0">
            <a:spAutoFit/>
          </a:bodyPr>
          <a:lstStyle/>
          <a:p>
            <a:r>
              <a:rPr lang="en-US" dirty="0"/>
              <a:t>C</a:t>
            </a:r>
          </a:p>
        </p:txBody>
      </p:sp>
      <p:sp>
        <p:nvSpPr>
          <p:cNvPr id="38" name="TextBox 37">
            <a:extLst>
              <a:ext uri="{FF2B5EF4-FFF2-40B4-BE49-F238E27FC236}">
                <a16:creationId xmlns:a16="http://schemas.microsoft.com/office/drawing/2014/main" id="{3E1758CD-ADB3-6D4E-B5E6-21E7A3CDC856}"/>
              </a:ext>
            </a:extLst>
          </p:cNvPr>
          <p:cNvSpPr txBox="1"/>
          <p:nvPr/>
        </p:nvSpPr>
        <p:spPr>
          <a:xfrm>
            <a:off x="9242699" y="-88401"/>
            <a:ext cx="553869" cy="369332"/>
          </a:xfrm>
          <a:prstGeom prst="rect">
            <a:avLst/>
          </a:prstGeom>
          <a:noFill/>
        </p:spPr>
        <p:txBody>
          <a:bodyPr wrap="square" rtlCol="0">
            <a:spAutoFit/>
          </a:bodyPr>
          <a:lstStyle/>
          <a:p>
            <a:r>
              <a:rPr lang="en-US" dirty="0"/>
              <a:t>D</a:t>
            </a:r>
          </a:p>
        </p:txBody>
      </p:sp>
    </p:spTree>
    <p:extLst>
      <p:ext uri="{BB962C8B-B14F-4D97-AF65-F5344CB8AC3E}">
        <p14:creationId xmlns:p14="http://schemas.microsoft.com/office/powerpoint/2010/main" val="2238411643"/>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37F387A3-B7D4-61A9-EAB0-8AAF3B0BE193}"/>
              </a:ext>
            </a:extLst>
          </p:cNvPr>
          <p:cNvSpPr txBox="1"/>
          <p:nvPr/>
        </p:nvSpPr>
        <p:spPr>
          <a:xfrm>
            <a:off x="-32742" y="0"/>
            <a:ext cx="3273457" cy="7040389"/>
          </a:xfrm>
          <a:prstGeom prst="rect">
            <a:avLst/>
          </a:prstGeom>
          <a:noFill/>
        </p:spPr>
        <p:txBody>
          <a:bodyPr wrap="square" rtlCol="0">
            <a:spAutoFit/>
          </a:bodyPr>
          <a:lstStyle/>
          <a:p>
            <a:pPr marL="342900" indent="-342900">
              <a:buAutoNum type="alphaUcParenR"/>
            </a:pPr>
            <a:r>
              <a:rPr lang="en-US" sz="1050" dirty="0"/>
              <a:t>We investigated whether </a:t>
            </a:r>
            <a:r>
              <a:rPr lang="en-US" sz="1050" dirty="0" err="1"/>
              <a:t>missegregation</a:t>
            </a:r>
            <a:r>
              <a:rPr lang="en-US" sz="1050" dirty="0"/>
              <a:t> rates could effect how cell populations explore the karyotype fitness landscape. We imagined two ways this might happen. Firstly, if the fittest karyotype has few or no fit </a:t>
            </a:r>
            <a:r>
              <a:rPr lang="en-US" sz="1050" dirty="0" err="1"/>
              <a:t>neighbours</a:t>
            </a:r>
            <a:r>
              <a:rPr lang="en-US" sz="1050" dirty="0"/>
              <a:t>, it should dominate when the </a:t>
            </a:r>
            <a:r>
              <a:rPr lang="en-US" sz="1050" dirty="0" err="1"/>
              <a:t>missegregation</a:t>
            </a:r>
            <a:r>
              <a:rPr lang="en-US" sz="1050" dirty="0"/>
              <a:t> rate is low (bottom left). However, when </a:t>
            </a:r>
            <a:r>
              <a:rPr lang="en-US" sz="1050" dirty="0" err="1"/>
              <a:t>missegregation</a:t>
            </a:r>
            <a:r>
              <a:rPr lang="en-US" sz="1050" dirty="0"/>
              <a:t> rate is high enough the population may be unable to stay on the higher peak and lower, broader peaks can dominate (bottom right). Secondly, if there are two equally broad peaks and the </a:t>
            </a:r>
            <a:r>
              <a:rPr lang="en-US" sz="1050" dirty="0" err="1"/>
              <a:t>missegregation</a:t>
            </a:r>
            <a:r>
              <a:rPr lang="en-US" sz="1050" dirty="0"/>
              <a:t> rate is low, the higher fitness peak should dominate (top left). However, when the higher peak has a higher ploidy then  increasing </a:t>
            </a:r>
            <a:r>
              <a:rPr lang="en-US" sz="1050" dirty="0" err="1"/>
              <a:t>missegregation</a:t>
            </a:r>
            <a:r>
              <a:rPr lang="en-US" sz="1050" dirty="0"/>
              <a:t> rate can force the population of this peak, since higher ploidy cells have more chromosome copies hence higher probability of </a:t>
            </a:r>
            <a:r>
              <a:rPr lang="en-US" sz="1050" dirty="0" err="1"/>
              <a:t>missegregation</a:t>
            </a:r>
            <a:r>
              <a:rPr lang="en-US" sz="1050" dirty="0"/>
              <a:t> overall (top right).</a:t>
            </a:r>
          </a:p>
          <a:p>
            <a:pPr marL="342900" indent="-342900">
              <a:buAutoNum type="alphaUcParenR"/>
            </a:pPr>
            <a:r>
              <a:rPr lang="en-US" sz="1050" dirty="0"/>
              <a:t>We searched for fitness peaks in our fitted landscape by  identifying karyotypes that were fitter than any of their </a:t>
            </a:r>
            <a:r>
              <a:rPr lang="en-US" sz="1050" dirty="0" err="1"/>
              <a:t>neighbours</a:t>
            </a:r>
            <a:r>
              <a:rPr lang="en-US" sz="1050" dirty="0"/>
              <a:t>. We then merged peaks that shared any </a:t>
            </a:r>
            <a:r>
              <a:rPr lang="en-US" sz="1050" dirty="0" err="1"/>
              <a:t>neighbours</a:t>
            </a:r>
            <a:r>
              <a:rPr lang="en-US" sz="1050" dirty="0"/>
              <a:t>. Finally, we approximated the fitness of karyotype populations residing on each of these peaks using an eigenvalue based method. We screened for landscapes where changing </a:t>
            </a:r>
            <a:r>
              <a:rPr lang="en-US" sz="1050" dirty="0" err="1"/>
              <a:t>missegregation</a:t>
            </a:r>
            <a:r>
              <a:rPr lang="en-US" sz="1050" dirty="0"/>
              <a:t> rate altered the fittest peak. Of our fitted landscapes, only SA906 (p53-/-b) exhibited a significant fitness reversal based on </a:t>
            </a:r>
            <a:r>
              <a:rPr lang="en-US" sz="1050" dirty="0" err="1"/>
              <a:t>missegregation</a:t>
            </a:r>
            <a:r>
              <a:rPr lang="en-US" sz="1050" dirty="0"/>
              <a:t> rate.  </a:t>
            </a:r>
          </a:p>
          <a:p>
            <a:pPr marL="342900" indent="-342900">
              <a:buAutoNum type="alphaUcParenR"/>
            </a:pPr>
            <a:r>
              <a:rPr lang="en-US" sz="1050" dirty="0"/>
              <a:t>The fitness reversal for SA906 involved two similarly sized peaks, one near diploid and another near tetraploid. </a:t>
            </a:r>
          </a:p>
          <a:p>
            <a:pPr marL="342900" indent="-342900">
              <a:buAutoNum type="alphaUcParenR"/>
            </a:pPr>
            <a:r>
              <a:rPr lang="en-US" sz="1050" dirty="0"/>
              <a:t>The near tetraploid peak had significantly higher fitness than the near diploid peak. </a:t>
            </a:r>
          </a:p>
          <a:p>
            <a:pPr marL="342900" indent="-342900">
              <a:buAutoNum type="alphaUcParenR"/>
            </a:pPr>
            <a:r>
              <a:rPr lang="en-US" sz="1050" dirty="0"/>
              <a:t>We initialized our ABM with a population split evenly between the two peaks. At low </a:t>
            </a:r>
            <a:r>
              <a:rPr lang="en-US" sz="1050" dirty="0" err="1"/>
              <a:t>missegregation</a:t>
            </a:r>
            <a:r>
              <a:rPr lang="en-US" sz="1050" dirty="0"/>
              <a:t> rates the ~4N peak was fittest. As the </a:t>
            </a:r>
            <a:r>
              <a:rPr lang="en-US" sz="1050" dirty="0" err="1"/>
              <a:t>missegregation</a:t>
            </a:r>
            <a:r>
              <a:rPr lang="en-US" sz="1050" dirty="0"/>
              <a:t> rate increased beyond the predicted fitness reversal value of 0.002, the ~2N population was fittest in agreement with the prediction.</a:t>
            </a:r>
          </a:p>
          <a:p>
            <a:pPr marL="342900" indent="-342900">
              <a:buAutoNum type="alphaUcParenR"/>
            </a:pPr>
            <a:endParaRPr lang="en-US" sz="1050" dirty="0"/>
          </a:p>
          <a:p>
            <a:endParaRPr lang="en-US" sz="1050" dirty="0"/>
          </a:p>
        </p:txBody>
      </p:sp>
      <p:grpSp>
        <p:nvGrpSpPr>
          <p:cNvPr id="2" name="Group 1">
            <a:extLst>
              <a:ext uri="{FF2B5EF4-FFF2-40B4-BE49-F238E27FC236}">
                <a16:creationId xmlns:a16="http://schemas.microsoft.com/office/drawing/2014/main" id="{39A9D732-3DF1-B585-1821-F26741393F98}"/>
              </a:ext>
            </a:extLst>
          </p:cNvPr>
          <p:cNvGrpSpPr/>
          <p:nvPr/>
        </p:nvGrpSpPr>
        <p:grpSpPr>
          <a:xfrm>
            <a:off x="3207510" y="795130"/>
            <a:ext cx="9000051" cy="5605670"/>
            <a:chOff x="728354" y="0"/>
            <a:chExt cx="11010700" cy="6858000"/>
          </a:xfrm>
        </p:grpSpPr>
        <p:pic>
          <p:nvPicPr>
            <p:cNvPr id="31" name="Picture 30" descr="A graph of different cells&#10;&#10;Description automatically generated with medium confidence">
              <a:extLst>
                <a:ext uri="{FF2B5EF4-FFF2-40B4-BE49-F238E27FC236}">
                  <a16:creationId xmlns:a16="http://schemas.microsoft.com/office/drawing/2014/main" id="{6331FD5F-3C77-5A51-8C60-0E7AB0991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118" y="3124122"/>
              <a:ext cx="2743206" cy="3657607"/>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32733420-C0E7-0938-3B8B-7BD01C1BB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731" y="190458"/>
              <a:ext cx="3657607" cy="2743206"/>
            </a:xfrm>
            <a:prstGeom prst="rect">
              <a:avLst/>
            </a:prstGeom>
          </p:spPr>
        </p:pic>
        <p:pic>
          <p:nvPicPr>
            <p:cNvPr id="25" name="Picture 24" descr="A graph of a fitness&#10;&#10;Description automatically generated with medium confidence">
              <a:extLst>
                <a:ext uri="{FF2B5EF4-FFF2-40B4-BE49-F238E27FC236}">
                  <a16:creationId xmlns:a16="http://schemas.microsoft.com/office/drawing/2014/main" id="{1942BE6B-AE63-0575-9D76-12FFCBDC5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12" y="4952925"/>
              <a:ext cx="2743206" cy="1828804"/>
            </a:xfrm>
            <a:prstGeom prst="rect">
              <a:avLst/>
            </a:prstGeom>
          </p:spPr>
        </p:pic>
        <p:pic>
          <p:nvPicPr>
            <p:cNvPr id="27" name="Picture 26" descr="A graph of a graph of a ploidy&#10;&#10;Description automatically generated with medium confidence">
              <a:extLst>
                <a:ext uri="{FF2B5EF4-FFF2-40B4-BE49-F238E27FC236}">
                  <a16:creationId xmlns:a16="http://schemas.microsoft.com/office/drawing/2014/main" id="{FCEF66D9-6AC5-C068-FC17-E8E9F004BC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912" y="3124122"/>
              <a:ext cx="2743206" cy="1828804"/>
            </a:xfrm>
            <a:prstGeom prst="rect">
              <a:avLst/>
            </a:prstGeom>
          </p:spPr>
        </p:pic>
        <p:pic>
          <p:nvPicPr>
            <p:cNvPr id="29" name="Picture 28" descr="A graph of a mathematical equation&#10;&#10;Description automatically generated with medium confidence">
              <a:extLst>
                <a:ext uri="{FF2B5EF4-FFF2-40B4-BE49-F238E27FC236}">
                  <a16:creationId xmlns:a16="http://schemas.microsoft.com/office/drawing/2014/main" id="{F4AAFFAE-2C6B-1B42-F36E-B665059EFF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2658" y="0"/>
              <a:ext cx="5486396" cy="6858000"/>
            </a:xfrm>
            <a:prstGeom prst="rect">
              <a:avLst/>
            </a:prstGeom>
          </p:spPr>
        </p:pic>
        <p:sp>
          <p:nvSpPr>
            <p:cNvPr id="33" name="TextBox 32">
              <a:extLst>
                <a:ext uri="{FF2B5EF4-FFF2-40B4-BE49-F238E27FC236}">
                  <a16:creationId xmlns:a16="http://schemas.microsoft.com/office/drawing/2014/main" id="{1571EEF5-DF1F-580F-C5A3-FE1A13746112}"/>
                </a:ext>
              </a:extLst>
            </p:cNvPr>
            <p:cNvSpPr txBox="1"/>
            <p:nvPr/>
          </p:nvSpPr>
          <p:spPr>
            <a:xfrm>
              <a:off x="1304796" y="93792"/>
              <a:ext cx="553869" cy="369332"/>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F6E892D4-B4D9-517B-5430-F2228AA617DF}"/>
                </a:ext>
              </a:extLst>
            </p:cNvPr>
            <p:cNvSpPr txBox="1"/>
            <p:nvPr/>
          </p:nvSpPr>
          <p:spPr>
            <a:xfrm>
              <a:off x="6171409" y="0"/>
              <a:ext cx="553869" cy="369332"/>
            </a:xfrm>
            <a:prstGeom prst="rect">
              <a:avLst/>
            </a:prstGeom>
            <a:noFill/>
          </p:spPr>
          <p:txBody>
            <a:bodyPr wrap="square" rtlCol="0">
              <a:spAutoFit/>
            </a:bodyPr>
            <a:lstStyle/>
            <a:p>
              <a:r>
                <a:rPr lang="en-US" dirty="0"/>
                <a:t>B</a:t>
              </a:r>
            </a:p>
          </p:txBody>
        </p:sp>
        <p:sp>
          <p:nvSpPr>
            <p:cNvPr id="35" name="TextBox 34">
              <a:extLst>
                <a:ext uri="{FF2B5EF4-FFF2-40B4-BE49-F238E27FC236}">
                  <a16:creationId xmlns:a16="http://schemas.microsoft.com/office/drawing/2014/main" id="{AF890EF8-5EF9-0F26-127D-E209991FA5C4}"/>
                </a:ext>
              </a:extLst>
            </p:cNvPr>
            <p:cNvSpPr txBox="1"/>
            <p:nvPr/>
          </p:nvSpPr>
          <p:spPr>
            <a:xfrm>
              <a:off x="768977" y="4795161"/>
              <a:ext cx="553869" cy="369332"/>
            </a:xfrm>
            <a:prstGeom prst="rect">
              <a:avLst/>
            </a:prstGeom>
            <a:noFill/>
          </p:spPr>
          <p:txBody>
            <a:bodyPr wrap="square" rtlCol="0">
              <a:spAutoFit/>
            </a:bodyPr>
            <a:lstStyle/>
            <a:p>
              <a:r>
                <a:rPr lang="en-US" dirty="0"/>
                <a:t>D</a:t>
              </a:r>
            </a:p>
          </p:txBody>
        </p:sp>
        <p:sp>
          <p:nvSpPr>
            <p:cNvPr id="36" name="TextBox 35">
              <a:extLst>
                <a:ext uri="{FF2B5EF4-FFF2-40B4-BE49-F238E27FC236}">
                  <a16:creationId xmlns:a16="http://schemas.microsoft.com/office/drawing/2014/main" id="{1877E9C9-F3BC-5DD9-0CB2-CEA16FC257BF}"/>
                </a:ext>
              </a:extLst>
            </p:cNvPr>
            <p:cNvSpPr txBox="1"/>
            <p:nvPr/>
          </p:nvSpPr>
          <p:spPr>
            <a:xfrm>
              <a:off x="728354" y="3059668"/>
              <a:ext cx="553869" cy="369332"/>
            </a:xfrm>
            <a:prstGeom prst="rect">
              <a:avLst/>
            </a:prstGeom>
            <a:noFill/>
          </p:spPr>
          <p:txBody>
            <a:bodyPr wrap="square" rtlCol="0">
              <a:spAutoFit/>
            </a:bodyPr>
            <a:lstStyle/>
            <a:p>
              <a:r>
                <a:rPr lang="en-US" dirty="0"/>
                <a:t>C</a:t>
              </a:r>
            </a:p>
          </p:txBody>
        </p:sp>
        <p:sp>
          <p:nvSpPr>
            <p:cNvPr id="37" name="TextBox 36">
              <a:extLst>
                <a:ext uri="{FF2B5EF4-FFF2-40B4-BE49-F238E27FC236}">
                  <a16:creationId xmlns:a16="http://schemas.microsoft.com/office/drawing/2014/main" id="{729038DA-1946-B027-40E1-05E808674B90}"/>
                </a:ext>
              </a:extLst>
            </p:cNvPr>
            <p:cNvSpPr txBox="1"/>
            <p:nvPr/>
          </p:nvSpPr>
          <p:spPr>
            <a:xfrm>
              <a:off x="3706062" y="3017125"/>
              <a:ext cx="553869" cy="369332"/>
            </a:xfrm>
            <a:prstGeom prst="rect">
              <a:avLst/>
            </a:prstGeom>
            <a:noFill/>
          </p:spPr>
          <p:txBody>
            <a:bodyPr wrap="square" rtlCol="0">
              <a:spAutoFit/>
            </a:bodyPr>
            <a:lstStyle/>
            <a:p>
              <a:r>
                <a:rPr lang="en-US" dirty="0"/>
                <a:t>E</a:t>
              </a:r>
            </a:p>
          </p:txBody>
        </p:sp>
      </p:grpSp>
    </p:spTree>
    <p:extLst>
      <p:ext uri="{BB962C8B-B14F-4D97-AF65-F5344CB8AC3E}">
        <p14:creationId xmlns:p14="http://schemas.microsoft.com/office/powerpoint/2010/main" val="2597493487"/>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78490-3E4B-0F72-848B-5143378C2F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FD341-6648-FAC9-DCF4-F637BE256512}"/>
              </a:ext>
            </a:extLst>
          </p:cNvPr>
          <p:cNvSpPr>
            <a:spLocks noGrp="1"/>
          </p:cNvSpPr>
          <p:nvPr>
            <p:ph idx="1"/>
          </p:nvPr>
        </p:nvSpPr>
        <p:spPr>
          <a:xfrm>
            <a:off x="637032" y="1926209"/>
            <a:ext cx="5800344" cy="4351338"/>
          </a:xfrm>
        </p:spPr>
        <p:txBody>
          <a:bodyPr>
            <a:normAutofit fontScale="70000" lnSpcReduction="20000"/>
          </a:bodyPr>
          <a:lstStyle/>
          <a:p>
            <a:pPr marL="0" indent="0" algn="l">
              <a:buNone/>
            </a:pPr>
            <a:r>
              <a:rPr lang="en-US" b="0" i="0" dirty="0">
                <a:solidFill>
                  <a:srgbClr val="0D0D0D"/>
                </a:solidFill>
                <a:effectLst/>
                <a:latin typeface="Söhne"/>
              </a:rPr>
              <a:t>The ALFA-K methodology predicts single-cell karyotype evolution using longitudinal data as input. Sequencing data from individual cells is used to identify temporal changes in karyotype frequency. The method estimates the fitness of common karyotypes from changes in their observed frequencies and extends these estimates to rarer ones, constructing a fitness landscape via Gaussian process regression (A).</a:t>
            </a:r>
          </a:p>
          <a:p>
            <a:pPr marL="0" indent="0" algn="l">
              <a:buNone/>
            </a:pPr>
            <a:r>
              <a:rPr lang="en-US" b="0" i="0" dirty="0">
                <a:solidFill>
                  <a:srgbClr val="0D0D0D"/>
                </a:solidFill>
                <a:effectLst/>
                <a:latin typeface="Söhne"/>
              </a:rPr>
              <a:t>An accompany Agent-Based Model (ABM) is presented which simulates karyotype evolution across random or real data-driven fitness landscapes. As an initial validation, ALFA-K is trained and tested exclusively on ABM output (B). Then its accuracy is tested against real data from cell culture and PDX passaging experiments (C). Finally, ALFA-K predicted landscapes are </a:t>
            </a:r>
            <a:r>
              <a:rPr lang="en-US" b="0" i="0" dirty="0" err="1">
                <a:solidFill>
                  <a:srgbClr val="0D0D0D"/>
                </a:solidFill>
                <a:effectLst/>
                <a:latin typeface="Söhne"/>
              </a:rPr>
              <a:t>analysed</a:t>
            </a:r>
            <a:r>
              <a:rPr lang="en-US" b="0" i="0" dirty="0">
                <a:solidFill>
                  <a:srgbClr val="0D0D0D"/>
                </a:solidFill>
                <a:effectLst/>
                <a:latin typeface="Söhne"/>
              </a:rPr>
              <a:t> to derive insights about the nature of selection in chromosomally unstable cell populations (D). </a:t>
            </a:r>
            <a:endParaRPr lang="en-US" dirty="0"/>
          </a:p>
        </p:txBody>
      </p:sp>
    </p:spTree>
    <p:extLst>
      <p:ext uri="{BB962C8B-B14F-4D97-AF65-F5344CB8AC3E}">
        <p14:creationId xmlns:p14="http://schemas.microsoft.com/office/powerpoint/2010/main" val="203064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17C72-8BC7-6EDF-0932-13CDA0B3B2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32E374-471B-E606-D288-5524A0D67CBC}"/>
              </a:ext>
            </a:extLst>
          </p:cNvPr>
          <p:cNvSpPr>
            <a:spLocks noGrp="1"/>
          </p:cNvSpPr>
          <p:nvPr>
            <p:ph idx="1"/>
          </p:nvPr>
        </p:nvSpPr>
        <p:spPr/>
        <p:txBody>
          <a:bodyPr/>
          <a:lstStyle/>
          <a:p>
            <a:pPr marL="0" indent="0">
              <a:buNone/>
            </a:pPr>
            <a:r>
              <a:rPr lang="en-US" dirty="0"/>
              <a:t>Devote an entire figure to the performance metrics. </a:t>
            </a:r>
          </a:p>
        </p:txBody>
      </p:sp>
    </p:spTree>
    <p:extLst>
      <p:ext uri="{BB962C8B-B14F-4D97-AF65-F5344CB8AC3E}">
        <p14:creationId xmlns:p14="http://schemas.microsoft.com/office/powerpoint/2010/main" val="3532929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A11EE5-C595-B7C3-8A38-97EA4DAEBB5C}"/>
              </a:ext>
            </a:extLst>
          </p:cNvPr>
          <p:cNvSpPr/>
          <p:nvPr/>
        </p:nvSpPr>
        <p:spPr>
          <a:xfrm>
            <a:off x="1325880" y="118872"/>
            <a:ext cx="3035808" cy="1975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DDB12A2-6854-1845-1109-808DBFB41376}"/>
              </a:ext>
            </a:extLst>
          </p:cNvPr>
          <p:cNvSpPr/>
          <p:nvPr/>
        </p:nvSpPr>
        <p:spPr>
          <a:xfrm>
            <a:off x="1481328" y="260604"/>
            <a:ext cx="1664208" cy="16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E3CF9C3-4C53-A5B9-871B-440EAC859175}"/>
              </a:ext>
            </a:extLst>
          </p:cNvPr>
          <p:cNvSpPr/>
          <p:nvPr/>
        </p:nvSpPr>
        <p:spPr>
          <a:xfrm>
            <a:off x="2583180" y="260604"/>
            <a:ext cx="1664208" cy="16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98752D-6DDE-F481-593F-ACF8E3D5BFD7}"/>
              </a:ext>
            </a:extLst>
          </p:cNvPr>
          <p:cNvSpPr/>
          <p:nvPr/>
        </p:nvSpPr>
        <p:spPr>
          <a:xfrm>
            <a:off x="1328219" y="2555641"/>
            <a:ext cx="3035808" cy="197510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6EAE018-FC67-CD0A-F2A3-60D70F7F036E}"/>
              </a:ext>
            </a:extLst>
          </p:cNvPr>
          <p:cNvSpPr/>
          <p:nvPr/>
        </p:nvSpPr>
        <p:spPr>
          <a:xfrm>
            <a:off x="2585519" y="2697373"/>
            <a:ext cx="1664208" cy="1600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C11FB1-9632-47FE-3063-37549B17E6C7}"/>
              </a:ext>
            </a:extLst>
          </p:cNvPr>
          <p:cNvSpPr/>
          <p:nvPr/>
        </p:nvSpPr>
        <p:spPr>
          <a:xfrm>
            <a:off x="1483667" y="2697373"/>
            <a:ext cx="1664208" cy="16002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6623ED-0A2E-79FC-54A6-2D5CDEDB8CCD}"/>
              </a:ext>
            </a:extLst>
          </p:cNvPr>
          <p:cNvSpPr/>
          <p:nvPr/>
        </p:nvSpPr>
        <p:spPr>
          <a:xfrm>
            <a:off x="5114615" y="208982"/>
            <a:ext cx="3035808" cy="1975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810DE-3B6C-95FB-5ACA-57E839E3CB30}"/>
              </a:ext>
            </a:extLst>
          </p:cNvPr>
          <p:cNvSpPr/>
          <p:nvPr/>
        </p:nvSpPr>
        <p:spPr>
          <a:xfrm>
            <a:off x="5270063" y="350714"/>
            <a:ext cx="1664208" cy="1600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76571F-351F-B7AE-B29C-EFB573FB098D}"/>
              </a:ext>
            </a:extLst>
          </p:cNvPr>
          <p:cNvSpPr/>
          <p:nvPr/>
        </p:nvSpPr>
        <p:spPr>
          <a:xfrm>
            <a:off x="6371915" y="350714"/>
            <a:ext cx="1664208" cy="16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841FD2-2EB9-C471-07E0-50C5C44394D2}"/>
              </a:ext>
            </a:extLst>
          </p:cNvPr>
          <p:cNvSpPr/>
          <p:nvPr/>
        </p:nvSpPr>
        <p:spPr>
          <a:xfrm>
            <a:off x="7347098" y="88250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BC46AC5-51A6-31F0-495E-5928C9C71AF3}"/>
              </a:ext>
            </a:extLst>
          </p:cNvPr>
          <p:cNvCxnSpPr>
            <a:cxnSpLocks/>
          </p:cNvCxnSpPr>
          <p:nvPr/>
        </p:nvCxnSpPr>
        <p:spPr>
          <a:xfrm flipH="1" flipV="1">
            <a:off x="6021572" y="623422"/>
            <a:ext cx="1416612" cy="287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94D548-A2FF-7244-36E2-5511494377BF}"/>
              </a:ext>
            </a:extLst>
          </p:cNvPr>
          <p:cNvCxnSpPr>
            <a:cxnSpLocks/>
            <a:stCxn id="16" idx="2"/>
          </p:cNvCxnSpPr>
          <p:nvPr/>
        </p:nvCxnSpPr>
        <p:spPr>
          <a:xfrm flipH="1" flipV="1">
            <a:off x="5686381" y="866825"/>
            <a:ext cx="1660717" cy="61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6AC9E90-D653-8EF6-99D3-75D7DEAF59D8}"/>
              </a:ext>
            </a:extLst>
          </p:cNvPr>
          <p:cNvCxnSpPr>
            <a:cxnSpLocks/>
            <a:stCxn id="16" idx="2"/>
          </p:cNvCxnSpPr>
          <p:nvPr/>
        </p:nvCxnSpPr>
        <p:spPr>
          <a:xfrm flipH="1">
            <a:off x="5603485" y="928222"/>
            <a:ext cx="1743613" cy="259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D432212-7625-96B0-99F7-CCA3E1DEE6BE}"/>
              </a:ext>
            </a:extLst>
          </p:cNvPr>
          <p:cNvCxnSpPr>
            <a:cxnSpLocks/>
            <a:stCxn id="16" idx="2"/>
          </p:cNvCxnSpPr>
          <p:nvPr/>
        </p:nvCxnSpPr>
        <p:spPr>
          <a:xfrm flipH="1">
            <a:off x="6021572" y="928222"/>
            <a:ext cx="1325526" cy="461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8E3F41-DB5F-231C-A625-97BB9CA58BB2}"/>
              </a:ext>
            </a:extLst>
          </p:cNvPr>
          <p:cNvCxnSpPr>
            <a:cxnSpLocks/>
            <a:stCxn id="16" idx="2"/>
          </p:cNvCxnSpPr>
          <p:nvPr/>
        </p:nvCxnSpPr>
        <p:spPr>
          <a:xfrm flipH="1">
            <a:off x="6353465" y="928222"/>
            <a:ext cx="993633" cy="531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6A5A227-493B-011D-1EA0-D006D873CA0A}"/>
              </a:ext>
            </a:extLst>
          </p:cNvPr>
          <p:cNvCxnSpPr>
            <a:cxnSpLocks/>
            <a:stCxn id="16" idx="3"/>
          </p:cNvCxnSpPr>
          <p:nvPr/>
        </p:nvCxnSpPr>
        <p:spPr>
          <a:xfrm flipH="1">
            <a:off x="6431514" y="960551"/>
            <a:ext cx="928975" cy="756347"/>
          </a:xfrm>
          <a:prstGeom prst="line">
            <a:avLst/>
          </a:prstGeom>
        </p:spPr>
        <p:style>
          <a:lnRef idx="1">
            <a:schemeClr val="accent1"/>
          </a:lnRef>
          <a:fillRef idx="0">
            <a:schemeClr val="accent1"/>
          </a:fillRef>
          <a:effectRef idx="0">
            <a:schemeClr val="accent1"/>
          </a:effectRef>
          <a:fontRef idx="minor">
            <a:schemeClr val="tx1"/>
          </a:fontRef>
        </p:style>
      </p:cxnSp>
      <p:sp>
        <p:nvSpPr>
          <p:cNvPr id="48" name="Arrow: Down 47">
            <a:extLst>
              <a:ext uri="{FF2B5EF4-FFF2-40B4-BE49-F238E27FC236}">
                <a16:creationId xmlns:a16="http://schemas.microsoft.com/office/drawing/2014/main" id="{7E3C6742-1FA9-5B05-5A47-04AD70F7D028}"/>
              </a:ext>
            </a:extLst>
          </p:cNvPr>
          <p:cNvSpPr/>
          <p:nvPr/>
        </p:nvSpPr>
        <p:spPr>
          <a:xfrm>
            <a:off x="6371915" y="2216415"/>
            <a:ext cx="536191" cy="635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Table 49">
            <a:extLst>
              <a:ext uri="{FF2B5EF4-FFF2-40B4-BE49-F238E27FC236}">
                <a16:creationId xmlns:a16="http://schemas.microsoft.com/office/drawing/2014/main" id="{381EE60C-1749-6B3C-212E-05F1DBC20818}"/>
              </a:ext>
            </a:extLst>
          </p:cNvPr>
          <p:cNvGraphicFramePr>
            <a:graphicFrameLocks noGrp="1"/>
          </p:cNvGraphicFramePr>
          <p:nvPr>
            <p:extLst>
              <p:ext uri="{D42A27DB-BD31-4B8C-83A1-F6EECF244321}">
                <p14:modId xmlns:p14="http://schemas.microsoft.com/office/powerpoint/2010/main" val="1363350725"/>
              </p:ext>
            </p:extLst>
          </p:nvPr>
        </p:nvGraphicFramePr>
        <p:xfrm>
          <a:off x="4626933" y="2884161"/>
          <a:ext cx="4114803" cy="741680"/>
        </p:xfrm>
        <a:graphic>
          <a:graphicData uri="http://schemas.openxmlformats.org/drawingml/2006/table">
            <a:tbl>
              <a:tblPr firstRow="1" bandRow="1">
                <a:tableStyleId>{5C22544A-7EE6-4342-B048-85BDC9FD1C3A}</a:tableStyleId>
              </a:tblPr>
              <a:tblGrid>
                <a:gridCol w="587829">
                  <a:extLst>
                    <a:ext uri="{9D8B030D-6E8A-4147-A177-3AD203B41FA5}">
                      <a16:colId xmlns:a16="http://schemas.microsoft.com/office/drawing/2014/main" val="2290692616"/>
                    </a:ext>
                  </a:extLst>
                </a:gridCol>
                <a:gridCol w="587829">
                  <a:extLst>
                    <a:ext uri="{9D8B030D-6E8A-4147-A177-3AD203B41FA5}">
                      <a16:colId xmlns:a16="http://schemas.microsoft.com/office/drawing/2014/main" val="1936187082"/>
                    </a:ext>
                  </a:extLst>
                </a:gridCol>
                <a:gridCol w="587829">
                  <a:extLst>
                    <a:ext uri="{9D8B030D-6E8A-4147-A177-3AD203B41FA5}">
                      <a16:colId xmlns:a16="http://schemas.microsoft.com/office/drawing/2014/main" val="93180682"/>
                    </a:ext>
                  </a:extLst>
                </a:gridCol>
                <a:gridCol w="587829">
                  <a:extLst>
                    <a:ext uri="{9D8B030D-6E8A-4147-A177-3AD203B41FA5}">
                      <a16:colId xmlns:a16="http://schemas.microsoft.com/office/drawing/2014/main" val="4103839082"/>
                    </a:ext>
                  </a:extLst>
                </a:gridCol>
                <a:gridCol w="587829">
                  <a:extLst>
                    <a:ext uri="{9D8B030D-6E8A-4147-A177-3AD203B41FA5}">
                      <a16:colId xmlns:a16="http://schemas.microsoft.com/office/drawing/2014/main" val="3220391540"/>
                    </a:ext>
                  </a:extLst>
                </a:gridCol>
                <a:gridCol w="587829">
                  <a:extLst>
                    <a:ext uri="{9D8B030D-6E8A-4147-A177-3AD203B41FA5}">
                      <a16:colId xmlns:a16="http://schemas.microsoft.com/office/drawing/2014/main" val="2125838355"/>
                    </a:ext>
                  </a:extLst>
                </a:gridCol>
                <a:gridCol w="587829">
                  <a:extLst>
                    <a:ext uri="{9D8B030D-6E8A-4147-A177-3AD203B41FA5}">
                      <a16:colId xmlns:a16="http://schemas.microsoft.com/office/drawing/2014/main" val="2206179167"/>
                    </a:ext>
                  </a:extLst>
                </a:gridCol>
              </a:tblGrid>
              <a:tr h="370840">
                <a:tc>
                  <a:txBody>
                    <a:bodyPr/>
                    <a:lstStyle/>
                    <a:p>
                      <a:r>
                        <a:rPr lang="en-US" sz="1400" dirty="0"/>
                        <a:t>d1</a:t>
                      </a:r>
                    </a:p>
                  </a:txBody>
                  <a:tcPr/>
                </a:tc>
                <a:tc>
                  <a:txBody>
                    <a:bodyPr/>
                    <a:lstStyle/>
                    <a:p>
                      <a:r>
                        <a:rPr lang="en-US" sz="1400" dirty="0"/>
                        <a:t>d2</a:t>
                      </a:r>
                    </a:p>
                  </a:txBody>
                  <a:tcPr/>
                </a:tc>
                <a:tc>
                  <a:txBody>
                    <a:bodyPr/>
                    <a:lstStyle/>
                    <a:p>
                      <a:r>
                        <a:rPr lang="en-US" sz="1400" dirty="0"/>
                        <a:t>d3</a:t>
                      </a:r>
                    </a:p>
                  </a:txBody>
                  <a:tcPr/>
                </a:tc>
                <a:tc>
                  <a:txBody>
                    <a:bodyPr/>
                    <a:lstStyle/>
                    <a:p>
                      <a:r>
                        <a:rPr lang="en-US" sz="1400" dirty="0"/>
                        <a:t>d4</a:t>
                      </a:r>
                    </a:p>
                  </a:txBody>
                  <a:tcPr/>
                </a:tc>
                <a:tc>
                  <a:txBody>
                    <a:bodyPr/>
                    <a:lstStyle/>
                    <a:p>
                      <a:r>
                        <a:rPr lang="en-US" sz="1400" dirty="0"/>
                        <a:t>d5</a:t>
                      </a:r>
                    </a:p>
                  </a:txBody>
                  <a:tcPr/>
                </a:tc>
                <a:tc>
                  <a:txBody>
                    <a:bodyPr/>
                    <a:lstStyle/>
                    <a:p>
                      <a:r>
                        <a:rPr lang="en-US" sz="1400" dirty="0"/>
                        <a:t>f</a:t>
                      </a:r>
                    </a:p>
                  </a:txBody>
                  <a:tcPr/>
                </a:tc>
                <a:tc>
                  <a:txBody>
                    <a:bodyPr/>
                    <a:lstStyle/>
                    <a:p>
                      <a:r>
                        <a:rPr lang="en-US" sz="1400" dirty="0"/>
                        <a:t>y</a:t>
                      </a:r>
                    </a:p>
                  </a:txBody>
                  <a:tcPr/>
                </a:tc>
                <a:extLst>
                  <a:ext uri="{0D108BD9-81ED-4DB2-BD59-A6C34878D82A}">
                    <a16:rowId xmlns:a16="http://schemas.microsoft.com/office/drawing/2014/main" val="1946501209"/>
                  </a:ext>
                </a:extLst>
              </a:tr>
              <a:tr h="370840">
                <a:tc>
                  <a:txBody>
                    <a:bodyPr/>
                    <a:lstStyle/>
                    <a:p>
                      <a:r>
                        <a:rPr lang="en-US" sz="1400" dirty="0"/>
                        <a:t>0.02</a:t>
                      </a:r>
                    </a:p>
                  </a:txBody>
                  <a:tcPr/>
                </a:tc>
                <a:tc>
                  <a:txBody>
                    <a:bodyPr/>
                    <a:lstStyle/>
                    <a:p>
                      <a:r>
                        <a:rPr lang="en-US" sz="1400" dirty="0"/>
                        <a:t>0.2</a:t>
                      </a:r>
                    </a:p>
                  </a:txBody>
                  <a:tcPr/>
                </a:tc>
                <a:tc>
                  <a:txBody>
                    <a:bodyPr/>
                    <a:lstStyle/>
                    <a:p>
                      <a:r>
                        <a:rPr lang="en-US" sz="1400" dirty="0"/>
                        <a:t>0.03</a:t>
                      </a:r>
                    </a:p>
                  </a:txBody>
                  <a:tcPr/>
                </a:tc>
                <a:tc>
                  <a:txBody>
                    <a:bodyPr/>
                    <a:lstStyle/>
                    <a:p>
                      <a:r>
                        <a:rPr lang="en-US" sz="1400" dirty="0"/>
                        <a:t>0.1</a:t>
                      </a:r>
                    </a:p>
                  </a:txBody>
                  <a:tcPr/>
                </a:tc>
                <a:tc>
                  <a:txBody>
                    <a:bodyPr/>
                    <a:lstStyle/>
                    <a:p>
                      <a:r>
                        <a:rPr lang="en-US" sz="1400" dirty="0"/>
                        <a:t>0.01</a:t>
                      </a:r>
                    </a:p>
                  </a:txBody>
                  <a:tcPr/>
                </a:tc>
                <a:tc>
                  <a:txBody>
                    <a:bodyPr/>
                    <a:lstStyle/>
                    <a:p>
                      <a:r>
                        <a:rPr lang="en-US" sz="1400" dirty="0"/>
                        <a:t>0.8</a:t>
                      </a:r>
                    </a:p>
                  </a:txBody>
                  <a:tcPr/>
                </a:tc>
                <a:tc>
                  <a:txBody>
                    <a:bodyPr/>
                    <a:lstStyle/>
                    <a:p>
                      <a:r>
                        <a:rPr lang="en-US" sz="1400" dirty="0"/>
                        <a:t>TRUE</a:t>
                      </a:r>
                    </a:p>
                  </a:txBody>
                  <a:tcPr/>
                </a:tc>
                <a:extLst>
                  <a:ext uri="{0D108BD9-81ED-4DB2-BD59-A6C34878D82A}">
                    <a16:rowId xmlns:a16="http://schemas.microsoft.com/office/drawing/2014/main" val="3567406677"/>
                  </a:ext>
                </a:extLst>
              </a:tr>
            </a:tbl>
          </a:graphicData>
        </a:graphic>
      </p:graphicFrame>
      <p:sp>
        <p:nvSpPr>
          <p:cNvPr id="51" name="TextBox 50">
            <a:extLst>
              <a:ext uri="{FF2B5EF4-FFF2-40B4-BE49-F238E27FC236}">
                <a16:creationId xmlns:a16="http://schemas.microsoft.com/office/drawing/2014/main" id="{9F23EBF2-2D0E-757E-9D60-6101F89920EA}"/>
              </a:ext>
            </a:extLst>
          </p:cNvPr>
          <p:cNvSpPr txBox="1"/>
          <p:nvPr/>
        </p:nvSpPr>
        <p:spPr>
          <a:xfrm>
            <a:off x="1538177" y="1716898"/>
            <a:ext cx="292076" cy="369332"/>
          </a:xfrm>
          <a:prstGeom prst="rect">
            <a:avLst/>
          </a:prstGeom>
          <a:noFill/>
        </p:spPr>
        <p:txBody>
          <a:bodyPr wrap="square" rtlCol="0">
            <a:spAutoFit/>
          </a:bodyPr>
          <a:lstStyle/>
          <a:p>
            <a:r>
              <a:rPr lang="en-US" dirty="0"/>
              <a:t>A</a:t>
            </a:r>
          </a:p>
        </p:txBody>
      </p:sp>
      <p:sp>
        <p:nvSpPr>
          <p:cNvPr id="52" name="TextBox 51">
            <a:extLst>
              <a:ext uri="{FF2B5EF4-FFF2-40B4-BE49-F238E27FC236}">
                <a16:creationId xmlns:a16="http://schemas.microsoft.com/office/drawing/2014/main" id="{F253B003-268B-5F8B-9A49-6E05714DEFF5}"/>
              </a:ext>
            </a:extLst>
          </p:cNvPr>
          <p:cNvSpPr txBox="1"/>
          <p:nvPr/>
        </p:nvSpPr>
        <p:spPr>
          <a:xfrm>
            <a:off x="3828979" y="1724644"/>
            <a:ext cx="292076" cy="369332"/>
          </a:xfrm>
          <a:prstGeom prst="rect">
            <a:avLst/>
          </a:prstGeom>
          <a:noFill/>
        </p:spPr>
        <p:txBody>
          <a:bodyPr wrap="square" rtlCol="0">
            <a:spAutoFit/>
          </a:bodyPr>
          <a:lstStyle/>
          <a:p>
            <a:r>
              <a:rPr lang="en-US" dirty="0"/>
              <a:t>B</a:t>
            </a:r>
          </a:p>
        </p:txBody>
      </p:sp>
      <p:sp>
        <p:nvSpPr>
          <p:cNvPr id="53" name="TextBox 52">
            <a:extLst>
              <a:ext uri="{FF2B5EF4-FFF2-40B4-BE49-F238E27FC236}">
                <a16:creationId xmlns:a16="http://schemas.microsoft.com/office/drawing/2014/main" id="{F149285C-D1C7-27D3-B37C-575B001C7273}"/>
              </a:ext>
            </a:extLst>
          </p:cNvPr>
          <p:cNvSpPr txBox="1"/>
          <p:nvPr/>
        </p:nvSpPr>
        <p:spPr>
          <a:xfrm>
            <a:off x="1321698" y="118872"/>
            <a:ext cx="292076" cy="369332"/>
          </a:xfrm>
          <a:prstGeom prst="rect">
            <a:avLst/>
          </a:prstGeom>
          <a:noFill/>
        </p:spPr>
        <p:txBody>
          <a:bodyPr wrap="square" rtlCol="0">
            <a:spAutoFit/>
          </a:bodyPr>
          <a:lstStyle/>
          <a:p>
            <a:r>
              <a:rPr lang="en-US" i="1" dirty="0"/>
              <a:t>K</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275C737-838D-3982-3539-E2A303B46709}"/>
                  </a:ext>
                </a:extLst>
              </p:cNvPr>
              <p:cNvSpPr txBox="1"/>
              <p:nvPr/>
            </p:nvSpPr>
            <p:spPr>
              <a:xfrm>
                <a:off x="3228753" y="3324844"/>
                <a:ext cx="6785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54" name="TextBox 53">
                <a:extLst>
                  <a:ext uri="{FF2B5EF4-FFF2-40B4-BE49-F238E27FC236}">
                    <a16:creationId xmlns:a16="http://schemas.microsoft.com/office/drawing/2014/main" id="{C275C737-838D-3982-3539-E2A303B46709}"/>
                  </a:ext>
                </a:extLst>
              </p:cNvPr>
              <p:cNvSpPr txBox="1">
                <a:spLocks noRot="1" noChangeAspect="1" noMove="1" noResize="1" noEditPoints="1" noAdjustHandles="1" noChangeArrowheads="1" noChangeShapeType="1" noTextEdit="1"/>
              </p:cNvSpPr>
              <p:nvPr/>
            </p:nvSpPr>
            <p:spPr>
              <a:xfrm>
                <a:off x="3228753" y="3324844"/>
                <a:ext cx="678519" cy="276999"/>
              </a:xfrm>
              <a:prstGeom prst="rect">
                <a:avLst/>
              </a:prstGeom>
              <a:blipFill>
                <a:blip r:embed="rId2"/>
                <a:stretch>
                  <a:fillRect l="-9009" t="-2174" r="-720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ABEC193-F9B7-2423-F266-36D9B65E6531}"/>
                  </a:ext>
                </a:extLst>
              </p:cNvPr>
              <p:cNvSpPr txBox="1"/>
              <p:nvPr/>
            </p:nvSpPr>
            <p:spPr>
              <a:xfrm>
                <a:off x="2189489" y="3348842"/>
                <a:ext cx="201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56" name="TextBox 55">
                <a:extLst>
                  <a:ext uri="{FF2B5EF4-FFF2-40B4-BE49-F238E27FC236}">
                    <a16:creationId xmlns:a16="http://schemas.microsoft.com/office/drawing/2014/main" id="{3ABEC193-F9B7-2423-F266-36D9B65E6531}"/>
                  </a:ext>
                </a:extLst>
              </p:cNvPr>
              <p:cNvSpPr txBox="1">
                <a:spLocks noRot="1" noChangeAspect="1" noMove="1" noResize="1" noEditPoints="1" noAdjustHandles="1" noChangeArrowheads="1" noChangeShapeType="1" noTextEdit="1"/>
              </p:cNvSpPr>
              <p:nvPr/>
            </p:nvSpPr>
            <p:spPr>
              <a:xfrm>
                <a:off x="2189489" y="3348842"/>
                <a:ext cx="201017" cy="276999"/>
              </a:xfrm>
              <a:prstGeom prst="rect">
                <a:avLst/>
              </a:prstGeom>
              <a:blipFill>
                <a:blip r:embed="rId3"/>
                <a:stretch>
                  <a:fillRect l="-27273" r="-2727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109C145-842D-F9AF-536C-70B0FFFD9391}"/>
                  </a:ext>
                </a:extLst>
              </p:cNvPr>
              <p:cNvSpPr txBox="1"/>
              <p:nvPr/>
            </p:nvSpPr>
            <p:spPr>
              <a:xfrm>
                <a:off x="3628358" y="4255309"/>
                <a:ext cx="7378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57" name="TextBox 56">
                <a:extLst>
                  <a:ext uri="{FF2B5EF4-FFF2-40B4-BE49-F238E27FC236}">
                    <a16:creationId xmlns:a16="http://schemas.microsoft.com/office/drawing/2014/main" id="{5109C145-842D-F9AF-536C-70B0FFFD9391}"/>
                  </a:ext>
                </a:extLst>
              </p:cNvPr>
              <p:cNvSpPr txBox="1">
                <a:spLocks noRot="1" noChangeAspect="1" noMove="1" noResize="1" noEditPoints="1" noAdjustHandles="1" noChangeArrowheads="1" noChangeShapeType="1" noTextEdit="1"/>
              </p:cNvSpPr>
              <p:nvPr/>
            </p:nvSpPr>
            <p:spPr>
              <a:xfrm>
                <a:off x="3628358" y="4255309"/>
                <a:ext cx="737831" cy="276999"/>
              </a:xfrm>
              <a:prstGeom prst="rect">
                <a:avLst/>
              </a:prstGeom>
              <a:blipFill>
                <a:blip r:embed="rId4"/>
                <a:stretch>
                  <a:fillRect l="-8264" t="-4444" r="-8264" b="-11111"/>
                </a:stretch>
              </a:blipFill>
            </p:spPr>
            <p:txBody>
              <a:bodyPr/>
              <a:lstStyle/>
              <a:p>
                <a:r>
                  <a:rPr lang="en-US">
                    <a:noFill/>
                  </a:rPr>
                  <a:t> </a:t>
                </a:r>
              </a:p>
            </p:txBody>
          </p:sp>
        </mc:Fallback>
      </mc:AlternateContent>
    </p:spTree>
    <p:extLst>
      <p:ext uri="{BB962C8B-B14F-4D97-AF65-F5344CB8AC3E}">
        <p14:creationId xmlns:p14="http://schemas.microsoft.com/office/powerpoint/2010/main" val="1516532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15036D-E884-9F2E-93F8-E49FFDF357E6}"/>
              </a:ext>
            </a:extLst>
          </p:cNvPr>
          <p:cNvGrpSpPr/>
          <p:nvPr/>
        </p:nvGrpSpPr>
        <p:grpSpPr>
          <a:xfrm>
            <a:off x="100054" y="63610"/>
            <a:ext cx="12192000" cy="7017306"/>
            <a:chOff x="-1625459" y="-187101"/>
            <a:chExt cx="13842155" cy="8143619"/>
          </a:xfrm>
        </p:grpSpPr>
        <p:pic>
          <p:nvPicPr>
            <p:cNvPr id="5" name="Picture 4" descr="A graph of a number of different colored dots&#10;&#10;Description automatically generated with medium confidence">
              <a:extLst>
                <a:ext uri="{FF2B5EF4-FFF2-40B4-BE49-F238E27FC236}">
                  <a16:creationId xmlns:a16="http://schemas.microsoft.com/office/drawing/2014/main" id="{82B31F0A-99DA-4F9A-340E-6B8558F75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281" y="1662222"/>
              <a:ext cx="2944629" cy="1766778"/>
            </a:xfrm>
            <a:prstGeom prst="rect">
              <a:avLst/>
            </a:prstGeom>
          </p:spPr>
        </p:pic>
        <p:pic>
          <p:nvPicPr>
            <p:cNvPr id="7" name="Picture 6" descr="A graph of time and time&#10;&#10;Description automatically generated with medium confidence">
              <a:extLst>
                <a:ext uri="{FF2B5EF4-FFF2-40B4-BE49-F238E27FC236}">
                  <a16:creationId xmlns:a16="http://schemas.microsoft.com/office/drawing/2014/main" id="{398416E4-6A5E-0B0D-5C76-BBDCC0CFD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139" y="1746081"/>
              <a:ext cx="2682787" cy="1341394"/>
            </a:xfrm>
            <a:prstGeom prst="rect">
              <a:avLst/>
            </a:prstGeom>
          </p:spPr>
        </p:pic>
        <p:pic>
          <p:nvPicPr>
            <p:cNvPr id="9" name="Picture 8" descr="A graph of a person's hair&#10;&#10;Description automatically generated with medium confidence">
              <a:extLst>
                <a:ext uri="{FF2B5EF4-FFF2-40B4-BE49-F238E27FC236}">
                  <a16:creationId xmlns:a16="http://schemas.microsoft.com/office/drawing/2014/main" id="{BD57E0C2-46EA-97DB-54A7-3FA75AB1CB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4298" y="123701"/>
              <a:ext cx="5069241" cy="1448355"/>
            </a:xfrm>
            <a:prstGeom prst="rect">
              <a:avLst/>
            </a:prstGeom>
          </p:spPr>
        </p:pic>
        <p:pic>
          <p:nvPicPr>
            <p:cNvPr id="13" name="Picture 12" descr="A graph of different types of objects&#10;&#10;Description automatically generated with medium confidence">
              <a:extLst>
                <a:ext uri="{FF2B5EF4-FFF2-40B4-BE49-F238E27FC236}">
                  <a16:creationId xmlns:a16="http://schemas.microsoft.com/office/drawing/2014/main" id="{8E0D3AAD-1DCD-BE0B-FB62-CBA08BA5A9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0837" y="293962"/>
              <a:ext cx="4085859" cy="272390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B887A4-03A5-8C24-B918-13837E929EAF}"/>
                    </a:ext>
                  </a:extLst>
                </p:cNvPr>
                <p:cNvSpPr txBox="1"/>
                <p:nvPr/>
              </p:nvSpPr>
              <p:spPr>
                <a:xfrm>
                  <a:off x="-1625459" y="-187101"/>
                  <a:ext cx="3961739" cy="8143619"/>
                </a:xfrm>
                <a:prstGeom prst="rect">
                  <a:avLst/>
                </a:prstGeom>
                <a:noFill/>
              </p:spPr>
              <p:txBody>
                <a:bodyPr wrap="square" rtlCol="0">
                  <a:spAutoFit/>
                </a:bodyPr>
                <a:lstStyle/>
                <a:p>
                  <a:r>
                    <a:rPr lang="en-US" sz="1000" dirty="0"/>
                    <a:t>Results of fitting to ABM data. </a:t>
                  </a:r>
                </a:p>
                <a:p>
                  <a:pPr marL="342900" indent="-342900">
                    <a:buAutoNum type="alphaUcParenR"/>
                  </a:pPr>
                  <a:r>
                    <a:rPr lang="en-US" sz="1000" dirty="0"/>
                    <a:t>Ran simulations on landscapes with varying complexity (</a:t>
                  </a:r>
                  <a14:m>
                    <m:oMath xmlns:m="http://schemas.openxmlformats.org/officeDocument/2006/math">
                      <m:r>
                        <a:rPr lang="en-US" sz="1000" i="1">
                          <a:latin typeface="Cambria Math" panose="02040503050406030204" pitchFamily="18" charset="0"/>
                          <a:ea typeface="Cambria Math" panose="02040503050406030204" pitchFamily="18" charset="0"/>
                        </a:rPr>
                        <m:t>𝜆</m:t>
                      </m:r>
                    </m:oMath>
                  </a14:m>
                  <a:r>
                    <a:rPr lang="en-US" sz="1000" dirty="0"/>
                    <a:t>), N=100 simulations per </a:t>
                  </a:r>
                  <a14:m>
                    <m:oMath xmlns:m="http://schemas.openxmlformats.org/officeDocument/2006/math">
                      <m:r>
                        <a:rPr lang="en-US" sz="1000" i="1" smtClean="0">
                          <a:latin typeface="Cambria Math" panose="02040503050406030204" pitchFamily="18" charset="0"/>
                          <a:ea typeface="Cambria Math" panose="02040503050406030204" pitchFamily="18" charset="0"/>
                        </a:rPr>
                        <m:t>𝜆</m:t>
                      </m:r>
                    </m:oMath>
                  </a14:m>
                  <a:r>
                    <a:rPr lang="en-US" sz="1000" dirty="0"/>
                    <a:t>. Simulations were 300 days in length and ALFA-K was fit with data from the first 200 days.</a:t>
                  </a:r>
                </a:p>
                <a:p>
                  <a:pPr marL="342900" indent="-342900">
                    <a:buAutoNum type="alphaUcParenR"/>
                  </a:pPr>
                  <a:r>
                    <a:rPr lang="en-US" sz="1000" dirty="0"/>
                    <a:t>Results of cross validation metric on ALFA-K fits to ABM simulations. ALFA-K was fit to varying numbers of samples evenly spaced across the first 200 days of ABM simulation time (columns), using various thresholds for the number of cells required to qualify as a frequent clone (rows, N). ALFA-K appeared to be sensitive to the number of sampled timepoints and the complexity of the underlying fitness landscape, but not the number of cells required to qualify as a frequent clone.   </a:t>
                  </a:r>
                </a:p>
                <a:p>
                  <a:pPr marL="342900" indent="-342900">
                    <a:buAutoNum type="alphaUcParenR"/>
                  </a:pPr>
                  <a:r>
                    <a:rPr lang="en-US" sz="1000" dirty="0"/>
                    <a:t>ALFA-K was fit to evolving cell populations with varying mis-segregation rates. The accuracy of ALFA-K was similarly good for varying mis-segregation rates up to a threshold which occurred when karyotype populations were not sufficiently stable for a good estimate of their fitness to be made. Increasing mis-segregation rate before this threshold benefits ALFA-K by allowing a larger region of the fitness landscape to be explored. </a:t>
                  </a:r>
                </a:p>
                <a:p>
                  <a:pPr marL="342900" indent="-342900">
                    <a:buAutoNum type="alphaUcParenR"/>
                  </a:pPr>
                  <a:r>
                    <a:rPr lang="en-US" sz="1000" dirty="0"/>
                    <a:t>Fitness landscapes estimated on the first 200 days of ABM data were used as inputs to the ABM to predict population evolution. The angle metric was used to compare these predictions against the withheld timepoints of the first round of ABM simulations. Landscapes that scored well on the cross validation test resulted in good forward predictions i.e. angle metric scores below 90 degrees. </a:t>
                  </a:r>
                </a:p>
                <a:p>
                  <a:pPr marL="342900" indent="-342900">
                    <a:buAutoNum type="alphaUcParenR"/>
                  </a:pPr>
                  <a:r>
                    <a:rPr lang="en-US" sz="1000" dirty="0"/>
                    <a:t>Angle metric scores are shown for all combinations tested in B. The results are largely in agreement with the cross validation test, including the observation that two sampled timepoints do not appear to be sufficient for good prediction results. However it is notable that based on the angle metric, fitted landscapes can still predict karyotype evolution in spite of cross validation scores below zero (e.g. compare angle metric and cross validation score for 8 sampled timepoints, </a:t>
                  </a:r>
                  <a14:m>
                    <m:oMath xmlns:m="http://schemas.openxmlformats.org/officeDocument/2006/math">
                      <m:r>
                        <a:rPr lang="en-US" sz="1000" i="1" smtClean="0">
                          <a:latin typeface="Cambria Math" panose="02040503050406030204" pitchFamily="18" charset="0"/>
                          <a:ea typeface="Cambria Math" panose="02040503050406030204" pitchFamily="18" charset="0"/>
                        </a:rPr>
                        <m:t>𝜆</m:t>
                      </m:r>
                    </m:oMath>
                  </a14:m>
                  <a:r>
                    <a:rPr lang="en-US" sz="1000" dirty="0"/>
                    <a:t>=0.2). This likely reflects the fact that predicting the fitness of unobserved karyotypes (as is done in the cross validation test) is more difficult than predicting population evolution, which can be done in the near-term by simply extrapolating trends in clone frequency. </a:t>
                  </a:r>
                </a:p>
                <a:p>
                  <a:pPr marL="342900" indent="-342900">
                    <a:buAutoNum type="alphaUcParenR"/>
                  </a:pPr>
                  <a:endParaRPr lang="en-US" sz="1000" dirty="0"/>
                </a:p>
              </p:txBody>
            </p:sp>
          </mc:Choice>
          <mc:Fallback xmlns="">
            <p:sp>
              <p:nvSpPr>
                <p:cNvPr id="14" name="TextBox 13">
                  <a:extLst>
                    <a:ext uri="{FF2B5EF4-FFF2-40B4-BE49-F238E27FC236}">
                      <a16:creationId xmlns:a16="http://schemas.microsoft.com/office/drawing/2014/main" id="{AFB887A4-03A5-8C24-B918-13837E929EAF}"/>
                    </a:ext>
                  </a:extLst>
                </p:cNvPr>
                <p:cNvSpPr txBox="1">
                  <a:spLocks noRot="1" noChangeAspect="1" noMove="1" noResize="1" noEditPoints="1" noAdjustHandles="1" noChangeArrowheads="1" noChangeShapeType="1" noTextEdit="1"/>
                </p:cNvSpPr>
                <p:nvPr/>
              </p:nvSpPr>
              <p:spPr>
                <a:xfrm>
                  <a:off x="-1625459" y="-187101"/>
                  <a:ext cx="3961739" cy="8143619"/>
                </a:xfrm>
                <a:prstGeom prst="rect">
                  <a:avLst/>
                </a:prstGeom>
                <a:blipFill>
                  <a:blip r:embed="rId8"/>
                  <a:stretch>
                    <a:fillRect r="-36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85FE592-788D-B566-40F8-0799B5A4556A}"/>
                </a:ext>
              </a:extLst>
            </p:cNvPr>
            <p:cNvSpPr txBox="1"/>
            <p:nvPr/>
          </p:nvSpPr>
          <p:spPr>
            <a:xfrm>
              <a:off x="2516644" y="49170"/>
              <a:ext cx="553869" cy="392894"/>
            </a:xfrm>
            <a:prstGeom prst="rect">
              <a:avLst/>
            </a:prstGeom>
            <a:noFill/>
          </p:spPr>
          <p:txBody>
            <a:bodyPr wrap="square" rtlCol="0">
              <a:spAutoFit/>
            </a:bodyPr>
            <a:lstStyle/>
            <a:p>
              <a:r>
                <a:rPr lang="en-US" sz="1600" dirty="0"/>
                <a:t>A</a:t>
              </a:r>
            </a:p>
          </p:txBody>
        </p:sp>
        <p:sp>
          <p:nvSpPr>
            <p:cNvPr id="16" name="TextBox 15">
              <a:extLst>
                <a:ext uri="{FF2B5EF4-FFF2-40B4-BE49-F238E27FC236}">
                  <a16:creationId xmlns:a16="http://schemas.microsoft.com/office/drawing/2014/main" id="{67BAA986-3197-EE49-C102-1E3217BF686B}"/>
                </a:ext>
              </a:extLst>
            </p:cNvPr>
            <p:cNvSpPr txBox="1"/>
            <p:nvPr/>
          </p:nvSpPr>
          <p:spPr>
            <a:xfrm>
              <a:off x="8151271" y="16711"/>
              <a:ext cx="553869" cy="392894"/>
            </a:xfrm>
            <a:prstGeom prst="rect">
              <a:avLst/>
            </a:prstGeom>
            <a:noFill/>
          </p:spPr>
          <p:txBody>
            <a:bodyPr wrap="square" rtlCol="0">
              <a:spAutoFit/>
            </a:bodyPr>
            <a:lstStyle/>
            <a:p>
              <a:r>
                <a:rPr lang="en-US" sz="1600" dirty="0"/>
                <a:t>B</a:t>
              </a:r>
            </a:p>
          </p:txBody>
        </p:sp>
        <p:sp>
          <p:nvSpPr>
            <p:cNvPr id="17" name="TextBox 16">
              <a:extLst>
                <a:ext uri="{FF2B5EF4-FFF2-40B4-BE49-F238E27FC236}">
                  <a16:creationId xmlns:a16="http://schemas.microsoft.com/office/drawing/2014/main" id="{982EC027-FA6E-46A2-7F08-CBC6D6CBCD66}"/>
                </a:ext>
              </a:extLst>
            </p:cNvPr>
            <p:cNvSpPr txBox="1"/>
            <p:nvPr/>
          </p:nvSpPr>
          <p:spPr>
            <a:xfrm>
              <a:off x="5351552" y="1537253"/>
              <a:ext cx="553869" cy="392894"/>
            </a:xfrm>
            <a:prstGeom prst="rect">
              <a:avLst/>
            </a:prstGeom>
            <a:noFill/>
          </p:spPr>
          <p:txBody>
            <a:bodyPr wrap="square" rtlCol="0">
              <a:spAutoFit/>
            </a:bodyPr>
            <a:lstStyle/>
            <a:p>
              <a:r>
                <a:rPr lang="en-US" sz="1600" dirty="0"/>
                <a:t>D</a:t>
              </a:r>
            </a:p>
          </p:txBody>
        </p:sp>
        <p:sp>
          <p:nvSpPr>
            <p:cNvPr id="18" name="TextBox 17">
              <a:extLst>
                <a:ext uri="{FF2B5EF4-FFF2-40B4-BE49-F238E27FC236}">
                  <a16:creationId xmlns:a16="http://schemas.microsoft.com/office/drawing/2014/main" id="{A8A94269-3BE9-067E-093D-F43F3D130CD8}"/>
                </a:ext>
              </a:extLst>
            </p:cNvPr>
            <p:cNvSpPr txBox="1"/>
            <p:nvPr/>
          </p:nvSpPr>
          <p:spPr>
            <a:xfrm>
              <a:off x="2516644" y="1352587"/>
              <a:ext cx="553869" cy="392894"/>
            </a:xfrm>
            <a:prstGeom prst="rect">
              <a:avLst/>
            </a:prstGeom>
            <a:noFill/>
          </p:spPr>
          <p:txBody>
            <a:bodyPr wrap="square" rtlCol="0">
              <a:spAutoFit/>
            </a:bodyPr>
            <a:lstStyle/>
            <a:p>
              <a:r>
                <a:rPr lang="en-US" sz="1600" dirty="0"/>
                <a:t>C</a:t>
              </a:r>
            </a:p>
          </p:txBody>
        </p:sp>
        <p:sp>
          <p:nvSpPr>
            <p:cNvPr id="19" name="TextBox 18">
              <a:extLst>
                <a:ext uri="{FF2B5EF4-FFF2-40B4-BE49-F238E27FC236}">
                  <a16:creationId xmlns:a16="http://schemas.microsoft.com/office/drawing/2014/main" id="{D71A1944-9BFC-5AB7-7935-49578FDE5160}"/>
                </a:ext>
              </a:extLst>
            </p:cNvPr>
            <p:cNvSpPr txBox="1"/>
            <p:nvPr/>
          </p:nvSpPr>
          <p:spPr>
            <a:xfrm>
              <a:off x="2474659" y="3176819"/>
              <a:ext cx="553869" cy="392894"/>
            </a:xfrm>
            <a:prstGeom prst="rect">
              <a:avLst/>
            </a:prstGeom>
            <a:noFill/>
          </p:spPr>
          <p:txBody>
            <a:bodyPr wrap="square" rtlCol="0">
              <a:spAutoFit/>
            </a:bodyPr>
            <a:lstStyle/>
            <a:p>
              <a:r>
                <a:rPr lang="en-US" sz="1600" dirty="0"/>
                <a:t>E</a:t>
              </a:r>
            </a:p>
          </p:txBody>
        </p:sp>
      </p:grpSp>
      <p:pic>
        <p:nvPicPr>
          <p:cNvPr id="4" name="Picture 3" descr="A graph of different shapes&#10;&#10;Description automatically generated with medium confidence">
            <a:extLst>
              <a:ext uri="{FF2B5EF4-FFF2-40B4-BE49-F238E27FC236}">
                <a16:creationId xmlns:a16="http://schemas.microsoft.com/office/drawing/2014/main" id="{972E50DC-A714-0D95-EC51-6A150BC105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2287" y="3286724"/>
            <a:ext cx="4998063" cy="3332042"/>
          </a:xfrm>
          <a:prstGeom prst="rect">
            <a:avLst/>
          </a:prstGeom>
        </p:spPr>
      </p:pic>
    </p:spTree>
    <p:extLst>
      <p:ext uri="{BB962C8B-B14F-4D97-AF65-F5344CB8AC3E}">
        <p14:creationId xmlns:p14="http://schemas.microsoft.com/office/powerpoint/2010/main" val="2386980183"/>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8EFE95-3AAA-03FE-B60E-D83F3359478F}"/>
              </a:ext>
            </a:extLst>
          </p:cNvPr>
          <p:cNvPicPr>
            <a:picLocks noChangeAspect="1"/>
          </p:cNvPicPr>
          <p:nvPr/>
        </p:nvPicPr>
        <p:blipFill>
          <a:blip r:embed="rId2"/>
          <a:stretch>
            <a:fillRect/>
          </a:stretch>
        </p:blipFill>
        <p:spPr>
          <a:xfrm>
            <a:off x="482457" y="267127"/>
            <a:ext cx="4872519" cy="4176445"/>
          </a:xfrm>
          <a:prstGeom prst="rect">
            <a:avLst/>
          </a:prstGeom>
        </p:spPr>
      </p:pic>
      <p:pic>
        <p:nvPicPr>
          <p:cNvPr id="5" name="Picture 4">
            <a:extLst>
              <a:ext uri="{FF2B5EF4-FFF2-40B4-BE49-F238E27FC236}">
                <a16:creationId xmlns:a16="http://schemas.microsoft.com/office/drawing/2014/main" id="{00CAC06B-3A15-E0C5-7FA1-AFAD63255D40}"/>
              </a:ext>
            </a:extLst>
          </p:cNvPr>
          <p:cNvPicPr>
            <a:picLocks noChangeAspect="1"/>
          </p:cNvPicPr>
          <p:nvPr/>
        </p:nvPicPr>
        <p:blipFill>
          <a:blip r:embed="rId3"/>
          <a:stretch>
            <a:fillRect/>
          </a:stretch>
        </p:blipFill>
        <p:spPr>
          <a:xfrm>
            <a:off x="3629203" y="405976"/>
            <a:ext cx="4084541" cy="3335708"/>
          </a:xfrm>
          <a:prstGeom prst="rect">
            <a:avLst/>
          </a:prstGeom>
        </p:spPr>
      </p:pic>
      <p:pic>
        <p:nvPicPr>
          <p:cNvPr id="6" name="Picture 5">
            <a:extLst>
              <a:ext uri="{FF2B5EF4-FFF2-40B4-BE49-F238E27FC236}">
                <a16:creationId xmlns:a16="http://schemas.microsoft.com/office/drawing/2014/main" id="{A3EC7AA0-DE37-285C-5090-4F6BC2658EF6}"/>
              </a:ext>
            </a:extLst>
          </p:cNvPr>
          <p:cNvPicPr>
            <a:picLocks noChangeAspect="1"/>
          </p:cNvPicPr>
          <p:nvPr/>
        </p:nvPicPr>
        <p:blipFill>
          <a:blip r:embed="rId4"/>
          <a:stretch>
            <a:fillRect/>
          </a:stretch>
        </p:blipFill>
        <p:spPr>
          <a:xfrm>
            <a:off x="7907977" y="405975"/>
            <a:ext cx="4284023" cy="3498619"/>
          </a:xfrm>
          <a:prstGeom prst="rect">
            <a:avLst/>
          </a:prstGeom>
        </p:spPr>
      </p:pic>
    </p:spTree>
    <p:extLst>
      <p:ext uri="{BB962C8B-B14F-4D97-AF65-F5344CB8AC3E}">
        <p14:creationId xmlns:p14="http://schemas.microsoft.com/office/powerpoint/2010/main" val="2318409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with medium confidence">
            <a:extLst>
              <a:ext uri="{FF2B5EF4-FFF2-40B4-BE49-F238E27FC236}">
                <a16:creationId xmlns:a16="http://schemas.microsoft.com/office/drawing/2014/main" id="{FFA4F5FB-99CC-75F7-EA7B-5CEAD51E6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02" y="854764"/>
            <a:ext cx="5613715" cy="4366223"/>
          </a:xfrm>
          <a:prstGeom prst="rect">
            <a:avLst/>
          </a:prstGeom>
        </p:spPr>
      </p:pic>
      <p:sp>
        <p:nvSpPr>
          <p:cNvPr id="41" name="TextBox 40">
            <a:extLst>
              <a:ext uri="{FF2B5EF4-FFF2-40B4-BE49-F238E27FC236}">
                <a16:creationId xmlns:a16="http://schemas.microsoft.com/office/drawing/2014/main" id="{CFA27349-5D9B-CBB8-E0A3-8E29C7E5DC71}"/>
              </a:ext>
            </a:extLst>
          </p:cNvPr>
          <p:cNvSpPr txBox="1"/>
          <p:nvPr/>
        </p:nvSpPr>
        <p:spPr>
          <a:xfrm>
            <a:off x="158103" y="435604"/>
            <a:ext cx="2494044" cy="4662815"/>
          </a:xfrm>
          <a:prstGeom prst="rect">
            <a:avLst/>
          </a:prstGeom>
          <a:noFill/>
        </p:spPr>
        <p:txBody>
          <a:bodyPr wrap="square" rtlCol="0">
            <a:spAutoFit/>
          </a:bodyPr>
          <a:lstStyle/>
          <a:p>
            <a:pPr marL="342900" indent="-342900">
              <a:buAutoNum type="alphaUcParenR"/>
            </a:pPr>
            <a:r>
              <a:rPr lang="en-US" sz="1100" dirty="0"/>
              <a:t>ALFA-K was fit to all lineages of data from passaging experiments by Salehi et al. A lineage was defined as two or more successive samples from the same cell line. Thus e.g. for SA532 there are 7 2-sample lineages, 6 3-sample lineages etc. Fig. A shows the relationship between samples for all 5 cell lines. Points are colored according to the cross-validation score obtained after fitting ALFA-K to the longest lineage terminating at that point. We were not able to obtain good fits to SA1035 or p53– lineage B. </a:t>
            </a:r>
          </a:p>
          <a:p>
            <a:pPr marL="342900" indent="-342900">
              <a:buAutoNum type="alphaUcParenR"/>
            </a:pPr>
            <a:r>
              <a:rPr lang="en-US" sz="1100" dirty="0"/>
              <a:t>Cross validation scores for all 322 lineages obtained from the data, grouped according to the number of samples in each lineage. In agreement with our ABM results, short lineages do not result in good fits. The relatively shorter length of available lineages in SA1035 may be a reason for the inability of ALFA-K to fit to this lineage. </a:t>
            </a:r>
          </a:p>
        </p:txBody>
      </p:sp>
      <p:pic>
        <p:nvPicPr>
          <p:cNvPr id="19" name="Picture 18" descr="A graph with black dots&#10;&#10;Description automatically generated">
            <a:extLst>
              <a:ext uri="{FF2B5EF4-FFF2-40B4-BE49-F238E27FC236}">
                <a16:creationId xmlns:a16="http://schemas.microsoft.com/office/drawing/2014/main" id="{CA76E272-075C-EF59-D652-7E62477F3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6863" y="929936"/>
            <a:ext cx="1795136" cy="1706988"/>
          </a:xfrm>
          <a:prstGeom prst="rect">
            <a:avLst/>
          </a:prstGeom>
        </p:spPr>
      </p:pic>
      <p:pic>
        <p:nvPicPr>
          <p:cNvPr id="21" name="Picture 20" descr="A graph of a sample of time points&#10;&#10;Description automatically generated with medium confidence">
            <a:extLst>
              <a:ext uri="{FF2B5EF4-FFF2-40B4-BE49-F238E27FC236}">
                <a16:creationId xmlns:a16="http://schemas.microsoft.com/office/drawing/2014/main" id="{496B0A43-96EA-537A-27A3-D082BFFB5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0339" y="2822409"/>
            <a:ext cx="3153049" cy="2398578"/>
          </a:xfrm>
          <a:prstGeom prst="rect">
            <a:avLst/>
          </a:prstGeom>
        </p:spPr>
      </p:pic>
      <p:pic>
        <p:nvPicPr>
          <p:cNvPr id="36" name="Picture 35" descr="A graph of lines with a bow tie&#10;&#10;Description automatically generated">
            <a:extLst>
              <a:ext uri="{FF2B5EF4-FFF2-40B4-BE49-F238E27FC236}">
                <a16:creationId xmlns:a16="http://schemas.microsoft.com/office/drawing/2014/main" id="{1FD83893-AD93-F949-9A63-9DEBC04068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3361" y="1007522"/>
            <a:ext cx="1579590" cy="1502026"/>
          </a:xfrm>
          <a:prstGeom prst="rect">
            <a:avLst/>
          </a:prstGeom>
        </p:spPr>
      </p:pic>
      <p:pic>
        <p:nvPicPr>
          <p:cNvPr id="3" name="Picture 2" descr="A diagram of a network&#10;&#10;Description automatically generated with medium confidence">
            <a:extLst>
              <a:ext uri="{FF2B5EF4-FFF2-40B4-BE49-F238E27FC236}">
                <a16:creationId xmlns:a16="http://schemas.microsoft.com/office/drawing/2014/main" id="{E29913B1-2A1A-B165-094F-5A96191FD0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9234" y="854764"/>
            <a:ext cx="5784695" cy="4499207"/>
          </a:xfrm>
          <a:prstGeom prst="rect">
            <a:avLst/>
          </a:prstGeom>
        </p:spPr>
      </p:pic>
      <p:sp>
        <p:nvSpPr>
          <p:cNvPr id="42" name="TextBox 41">
            <a:extLst>
              <a:ext uri="{FF2B5EF4-FFF2-40B4-BE49-F238E27FC236}">
                <a16:creationId xmlns:a16="http://schemas.microsoft.com/office/drawing/2014/main" id="{8D3C52D7-A259-584D-75DE-732A9127F65D}"/>
              </a:ext>
            </a:extLst>
          </p:cNvPr>
          <p:cNvSpPr txBox="1"/>
          <p:nvPr/>
        </p:nvSpPr>
        <p:spPr>
          <a:xfrm>
            <a:off x="3061383" y="975641"/>
            <a:ext cx="444139" cy="369278"/>
          </a:xfrm>
          <a:prstGeom prst="rect">
            <a:avLst/>
          </a:prstGeom>
          <a:noFill/>
        </p:spPr>
        <p:txBody>
          <a:bodyPr wrap="square" rtlCol="0">
            <a:spAutoFit/>
          </a:bodyPr>
          <a:lstStyle/>
          <a:p>
            <a:r>
              <a:rPr lang="en-US" dirty="0"/>
              <a:t>A</a:t>
            </a:r>
          </a:p>
        </p:txBody>
      </p:sp>
      <p:pic>
        <p:nvPicPr>
          <p:cNvPr id="7" name="Picture 6" descr="A graph of lines with numbers&#10;&#10;Description automatically generated">
            <a:extLst>
              <a:ext uri="{FF2B5EF4-FFF2-40B4-BE49-F238E27FC236}">
                <a16:creationId xmlns:a16="http://schemas.microsoft.com/office/drawing/2014/main" id="{FB9490B1-C0F1-2D3B-FCF0-0E55EC3C53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3765" y="975641"/>
            <a:ext cx="1661283" cy="1661283"/>
          </a:xfrm>
          <a:prstGeom prst="rect">
            <a:avLst/>
          </a:prstGeom>
        </p:spPr>
      </p:pic>
      <p:sp>
        <p:nvSpPr>
          <p:cNvPr id="43" name="TextBox 42">
            <a:extLst>
              <a:ext uri="{FF2B5EF4-FFF2-40B4-BE49-F238E27FC236}">
                <a16:creationId xmlns:a16="http://schemas.microsoft.com/office/drawing/2014/main" id="{E21754F3-E1B7-59F8-B403-B0DAF8A55E04}"/>
              </a:ext>
            </a:extLst>
          </p:cNvPr>
          <p:cNvSpPr txBox="1"/>
          <p:nvPr/>
        </p:nvSpPr>
        <p:spPr>
          <a:xfrm>
            <a:off x="8538512" y="943760"/>
            <a:ext cx="481827" cy="305516"/>
          </a:xfrm>
          <a:prstGeom prst="rect">
            <a:avLst/>
          </a:prstGeom>
          <a:noFill/>
        </p:spPr>
        <p:txBody>
          <a:bodyPr wrap="square" rtlCol="0">
            <a:spAutoFit/>
          </a:bodyPr>
          <a:lstStyle/>
          <a:p>
            <a:r>
              <a:rPr lang="en-US" dirty="0"/>
              <a:t>B</a:t>
            </a:r>
          </a:p>
        </p:txBody>
      </p:sp>
      <p:pic>
        <p:nvPicPr>
          <p:cNvPr id="11" name="Picture 10" descr="A graph with black dots&#10;&#10;Description automatically generated">
            <a:extLst>
              <a:ext uri="{FF2B5EF4-FFF2-40B4-BE49-F238E27FC236}">
                <a16:creationId xmlns:a16="http://schemas.microsoft.com/office/drawing/2014/main" id="{E5D55546-78C1-8739-B5EB-9C828A5AD0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6864" y="908714"/>
            <a:ext cx="1795136" cy="1795136"/>
          </a:xfrm>
          <a:prstGeom prst="rect">
            <a:avLst/>
          </a:prstGeom>
        </p:spPr>
      </p:pic>
      <p:sp>
        <p:nvSpPr>
          <p:cNvPr id="44" name="TextBox 43">
            <a:extLst>
              <a:ext uri="{FF2B5EF4-FFF2-40B4-BE49-F238E27FC236}">
                <a16:creationId xmlns:a16="http://schemas.microsoft.com/office/drawing/2014/main" id="{7D9438A4-BF67-325F-9F91-9AB0A1CDF3FB}"/>
              </a:ext>
            </a:extLst>
          </p:cNvPr>
          <p:cNvSpPr txBox="1"/>
          <p:nvPr/>
        </p:nvSpPr>
        <p:spPr>
          <a:xfrm>
            <a:off x="10305048" y="854764"/>
            <a:ext cx="481827" cy="305516"/>
          </a:xfrm>
          <a:prstGeom prst="rect">
            <a:avLst/>
          </a:prstGeom>
          <a:noFill/>
        </p:spPr>
        <p:txBody>
          <a:bodyPr wrap="square" rtlCol="0">
            <a:spAutoFit/>
          </a:bodyPr>
          <a:lstStyle/>
          <a:p>
            <a:r>
              <a:rPr lang="en-US" dirty="0"/>
              <a:t>D</a:t>
            </a:r>
          </a:p>
        </p:txBody>
      </p:sp>
      <p:pic>
        <p:nvPicPr>
          <p:cNvPr id="9" name="Picture 8" descr="A graph of a sample of time points&#10;&#10;Description automatically generated with medium confidence">
            <a:extLst>
              <a:ext uri="{FF2B5EF4-FFF2-40B4-BE49-F238E27FC236}">
                <a16:creationId xmlns:a16="http://schemas.microsoft.com/office/drawing/2014/main" id="{5581E751-A0A4-E226-FB6A-BD3FE0AD69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79425" y="2840271"/>
            <a:ext cx="3305278" cy="2644222"/>
          </a:xfrm>
          <a:prstGeom prst="rect">
            <a:avLst/>
          </a:prstGeom>
        </p:spPr>
      </p:pic>
      <p:sp>
        <p:nvSpPr>
          <p:cNvPr id="45" name="TextBox 44">
            <a:extLst>
              <a:ext uri="{FF2B5EF4-FFF2-40B4-BE49-F238E27FC236}">
                <a16:creationId xmlns:a16="http://schemas.microsoft.com/office/drawing/2014/main" id="{D82B552C-F856-19A2-5032-5B10E8CC9740}"/>
              </a:ext>
            </a:extLst>
          </p:cNvPr>
          <p:cNvSpPr txBox="1"/>
          <p:nvPr/>
        </p:nvSpPr>
        <p:spPr>
          <a:xfrm>
            <a:off x="8779425" y="2614254"/>
            <a:ext cx="481827" cy="305516"/>
          </a:xfrm>
          <a:prstGeom prst="rect">
            <a:avLst/>
          </a:prstGeom>
          <a:noFill/>
        </p:spPr>
        <p:txBody>
          <a:bodyPr wrap="square" rtlCol="0">
            <a:spAutoFit/>
          </a:bodyPr>
          <a:lstStyle/>
          <a:p>
            <a:r>
              <a:rPr lang="en-US" dirty="0"/>
              <a:t>C</a:t>
            </a:r>
          </a:p>
        </p:txBody>
      </p:sp>
      <p:sp>
        <p:nvSpPr>
          <p:cNvPr id="6" name="TextBox 5">
            <a:extLst>
              <a:ext uri="{FF2B5EF4-FFF2-40B4-BE49-F238E27FC236}">
                <a16:creationId xmlns:a16="http://schemas.microsoft.com/office/drawing/2014/main" id="{2B5980F0-569E-8924-DABF-0881EA1CDFD2}"/>
              </a:ext>
            </a:extLst>
          </p:cNvPr>
          <p:cNvSpPr txBox="1"/>
          <p:nvPr/>
        </p:nvSpPr>
        <p:spPr>
          <a:xfrm>
            <a:off x="199314" y="5429142"/>
            <a:ext cx="10922341" cy="1277273"/>
          </a:xfrm>
          <a:prstGeom prst="rect">
            <a:avLst/>
          </a:prstGeom>
          <a:noFill/>
        </p:spPr>
        <p:txBody>
          <a:bodyPr wrap="square">
            <a:spAutoFit/>
          </a:bodyPr>
          <a:lstStyle/>
          <a:p>
            <a:r>
              <a:rPr lang="en-US" sz="1100" dirty="0"/>
              <a:t>C) Using ALFA-K fits to lineages with descendants, we simulated population evolution using the ABM and compared the predictions to the withheld samples using the angle metric. We were able to obtain good predictions for 1-2 passages ahead, with the quality of the predictions improved when there was a larger number of samples used to train ALFA-K or when ALFA-K cross validation had a positive R^2 score. </a:t>
            </a:r>
          </a:p>
          <a:p>
            <a:r>
              <a:rPr lang="en-US" sz="1100" dirty="0"/>
              <a:t>D) We tested the ability of ALFA-K to predict the emergence of new karyotypes. Using lineages with </a:t>
            </a:r>
            <a:r>
              <a:rPr lang="en-US" sz="1100" dirty="0" err="1"/>
              <a:t>descendents</a:t>
            </a:r>
            <a:r>
              <a:rPr lang="en-US" sz="1100" dirty="0"/>
              <a:t>, we generated candidates for emergence as 1-missegregation </a:t>
            </a:r>
            <a:r>
              <a:rPr lang="en-US" sz="1100" dirty="0" err="1"/>
              <a:t>neighbours</a:t>
            </a:r>
            <a:r>
              <a:rPr lang="en-US" sz="1100" dirty="0"/>
              <a:t> of the population observed in the final timepoint of the lineage. ALFA-K was then used to predict the fitness of each member of this candidate population. We reasoned that new karyotypes that emerged in the next sample should be enriched for high fitness members of this candidate population. Indeed we found that members of the candidate population that actually emerged had a higher mean fitness than those that did not emerge (positive delta fitness), i.e. </a:t>
            </a:r>
          </a:p>
        </p:txBody>
      </p:sp>
      <p:pic>
        <p:nvPicPr>
          <p:cNvPr id="13" name="Picture 12" descr="A graph showing the difference between exercise and fitness&#10;&#10;Description automatically generated">
            <a:extLst>
              <a:ext uri="{FF2B5EF4-FFF2-40B4-BE49-F238E27FC236}">
                <a16:creationId xmlns:a16="http://schemas.microsoft.com/office/drawing/2014/main" id="{5A0343E3-B647-FC8A-120C-2FAEFCD793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92000" y="908714"/>
            <a:ext cx="1782160" cy="1782160"/>
          </a:xfrm>
          <a:prstGeom prst="rect">
            <a:avLst/>
          </a:prstGeom>
        </p:spPr>
      </p:pic>
    </p:spTree>
    <p:extLst>
      <p:ext uri="{BB962C8B-B14F-4D97-AF65-F5344CB8AC3E}">
        <p14:creationId xmlns:p14="http://schemas.microsoft.com/office/powerpoint/2010/main" val="269334859"/>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with a blue line&#10;&#10;Description automatically generated with medium confidence">
            <a:extLst>
              <a:ext uri="{FF2B5EF4-FFF2-40B4-BE49-F238E27FC236}">
                <a16:creationId xmlns:a16="http://schemas.microsoft.com/office/drawing/2014/main" id="{E95C8D09-960A-CCFF-1185-6C739F2D9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857" y="2435904"/>
            <a:ext cx="2288953" cy="1525969"/>
          </a:xfrm>
          <a:prstGeom prst="rect">
            <a:avLst/>
          </a:prstGeom>
        </p:spPr>
      </p:pic>
      <p:pic>
        <p:nvPicPr>
          <p:cNvPr id="7" name="Picture 6" descr="A graph of different colored dots&#10;&#10;Description automatically generated with medium confidence">
            <a:extLst>
              <a:ext uri="{FF2B5EF4-FFF2-40B4-BE49-F238E27FC236}">
                <a16:creationId xmlns:a16="http://schemas.microsoft.com/office/drawing/2014/main" id="{70C577AB-0CA4-4289-07CD-6813AE59F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246" y="495823"/>
            <a:ext cx="2492684" cy="1661790"/>
          </a:xfrm>
          <a:prstGeom prst="rect">
            <a:avLst/>
          </a:prstGeom>
        </p:spPr>
      </p:pic>
      <p:pic>
        <p:nvPicPr>
          <p:cNvPr id="9" name="Picture 8" descr="A graph of a number of dots&#10;&#10;Description automatically generated with medium confidence">
            <a:extLst>
              <a:ext uri="{FF2B5EF4-FFF2-40B4-BE49-F238E27FC236}">
                <a16:creationId xmlns:a16="http://schemas.microsoft.com/office/drawing/2014/main" id="{2BA10A25-B52A-A06A-C3D2-264504A43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6930" y="4372402"/>
            <a:ext cx="2095972" cy="1397315"/>
          </a:xfrm>
          <a:prstGeom prst="rect">
            <a:avLst/>
          </a:prstGeom>
        </p:spPr>
      </p:pic>
      <p:pic>
        <p:nvPicPr>
          <p:cNvPr id="11" name="Picture 10" descr="A graph of a graph showing a number of red and blue dots&#10;&#10;Description automatically generated with medium confidence">
            <a:extLst>
              <a:ext uri="{FF2B5EF4-FFF2-40B4-BE49-F238E27FC236}">
                <a16:creationId xmlns:a16="http://schemas.microsoft.com/office/drawing/2014/main" id="{D8F8D1BF-13ED-194D-397C-95C4D9F582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3922" y="386965"/>
            <a:ext cx="2288953" cy="3814922"/>
          </a:xfrm>
          <a:prstGeom prst="rect">
            <a:avLst/>
          </a:prstGeom>
        </p:spPr>
      </p:pic>
      <p:pic>
        <p:nvPicPr>
          <p:cNvPr id="13" name="Picture 12" descr="A green and yellow grid with black lines&#10;&#10;Description automatically generated with medium confidence">
            <a:extLst>
              <a:ext uri="{FF2B5EF4-FFF2-40B4-BE49-F238E27FC236}">
                <a16:creationId xmlns:a16="http://schemas.microsoft.com/office/drawing/2014/main" id="{112552D6-3C55-4565-90AE-DD1CB18A20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2436" y="379601"/>
            <a:ext cx="3943032" cy="3379742"/>
          </a:xfrm>
          <a:prstGeom prst="rect">
            <a:avLst/>
          </a:prstGeom>
        </p:spPr>
      </p:pic>
      <p:pic>
        <p:nvPicPr>
          <p:cNvPr id="15" name="Picture 14" descr="A diagram of a number of different colors&#10;&#10;Description automatically generated with medium confidence">
            <a:extLst>
              <a:ext uri="{FF2B5EF4-FFF2-40B4-BE49-F238E27FC236}">
                <a16:creationId xmlns:a16="http://schemas.microsoft.com/office/drawing/2014/main" id="{8241F10C-E149-4D8D-19AD-735698A30C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4064" y="4240164"/>
            <a:ext cx="2016537" cy="1680448"/>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ECB22ED2-9038-807D-0498-F4800285A6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7446" y="4240165"/>
            <a:ext cx="4653013" cy="1661791"/>
          </a:xfrm>
          <a:prstGeom prst="rect">
            <a:avLst/>
          </a:prstGeom>
        </p:spPr>
      </p:pic>
    </p:spTree>
    <p:extLst>
      <p:ext uri="{BB962C8B-B14F-4D97-AF65-F5344CB8AC3E}">
        <p14:creationId xmlns:p14="http://schemas.microsoft.com/office/powerpoint/2010/main" val="57075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10;&#10;Description automatically generated with medium confidence">
            <a:extLst>
              <a:ext uri="{FF2B5EF4-FFF2-40B4-BE49-F238E27FC236}">
                <a16:creationId xmlns:a16="http://schemas.microsoft.com/office/drawing/2014/main" id="{6A63C445-520F-FE54-8721-C16A535E5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350" y="56171"/>
            <a:ext cx="2479205" cy="3470887"/>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8C2A62A3-9EAE-9AF7-D615-4E8E85DB5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881" y="3527058"/>
            <a:ext cx="3777597" cy="3237940"/>
          </a:xfrm>
          <a:prstGeom prst="rect">
            <a:avLst/>
          </a:prstGeom>
        </p:spPr>
      </p:pic>
      <p:pic>
        <p:nvPicPr>
          <p:cNvPr id="9" name="Picture 8" descr="A graph with colored dots&#10;&#10;Description automatically generated">
            <a:extLst>
              <a:ext uri="{FF2B5EF4-FFF2-40B4-BE49-F238E27FC236}">
                <a16:creationId xmlns:a16="http://schemas.microsoft.com/office/drawing/2014/main" id="{B5EE09B1-BA44-B1EC-87DE-F3C5D8999DDF}"/>
              </a:ext>
            </a:extLst>
          </p:cNvPr>
          <p:cNvPicPr>
            <a:picLocks noChangeAspect="1"/>
          </p:cNvPicPr>
          <p:nvPr/>
        </p:nvPicPr>
        <p:blipFill rotWithShape="1">
          <a:blip r:embed="rId5">
            <a:extLst>
              <a:ext uri="{28A0092B-C50C-407E-A947-70E740481C1C}">
                <a14:useLocalDpi xmlns:a14="http://schemas.microsoft.com/office/drawing/2010/main" val="0"/>
              </a:ext>
            </a:extLst>
          </a:blip>
          <a:srcRect t="12615" b="15874"/>
          <a:stretch/>
        </p:blipFill>
        <p:spPr>
          <a:xfrm>
            <a:off x="9089945" y="3580564"/>
            <a:ext cx="2738961" cy="1958672"/>
          </a:xfrm>
          <a:prstGeom prst="rect">
            <a:avLst/>
          </a:prstGeom>
        </p:spPr>
      </p:pic>
      <p:pic>
        <p:nvPicPr>
          <p:cNvPr id="11" name="Picture 10" descr="A graph with colored dots&#10;&#10;Description automatically generated">
            <a:extLst>
              <a:ext uri="{FF2B5EF4-FFF2-40B4-BE49-F238E27FC236}">
                <a16:creationId xmlns:a16="http://schemas.microsoft.com/office/drawing/2014/main" id="{AD4D269B-0610-0BE5-198F-33667E953240}"/>
              </a:ext>
            </a:extLst>
          </p:cNvPr>
          <p:cNvPicPr>
            <a:picLocks noChangeAspect="1"/>
          </p:cNvPicPr>
          <p:nvPr/>
        </p:nvPicPr>
        <p:blipFill rotWithShape="1">
          <a:blip r:embed="rId6">
            <a:extLst>
              <a:ext uri="{28A0092B-C50C-407E-A947-70E740481C1C}">
                <a14:useLocalDpi xmlns:a14="http://schemas.microsoft.com/office/drawing/2010/main" val="0"/>
              </a:ext>
            </a:extLst>
          </a:blip>
          <a:srcRect t="27118" b="30595"/>
          <a:stretch/>
        </p:blipFill>
        <p:spPr>
          <a:xfrm>
            <a:off x="9264811" y="5539236"/>
            <a:ext cx="2738961" cy="1158234"/>
          </a:xfrm>
          <a:prstGeom prst="rect">
            <a:avLst/>
          </a:prstGeom>
        </p:spPr>
      </p:pic>
      <p:pic>
        <p:nvPicPr>
          <p:cNvPr id="14" name="Picture 13" descr="A blue square with white text&#10;&#10;Description automatically generated">
            <a:extLst>
              <a:ext uri="{FF2B5EF4-FFF2-40B4-BE49-F238E27FC236}">
                <a16:creationId xmlns:a16="http://schemas.microsoft.com/office/drawing/2014/main" id="{D92B367E-9FC1-8BE5-C8B3-2234D44C67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0881" y="76239"/>
            <a:ext cx="4103930" cy="3517654"/>
          </a:xfrm>
          <a:prstGeom prst="rect">
            <a:avLst/>
          </a:prstGeom>
        </p:spPr>
      </p:pic>
      <p:sp>
        <p:nvSpPr>
          <p:cNvPr id="12" name="TextBox 11">
            <a:extLst>
              <a:ext uri="{FF2B5EF4-FFF2-40B4-BE49-F238E27FC236}">
                <a16:creationId xmlns:a16="http://schemas.microsoft.com/office/drawing/2014/main" id="{D8C85E3B-D047-C369-E776-3C8F331D4BF5}"/>
              </a:ext>
            </a:extLst>
          </p:cNvPr>
          <p:cNvSpPr txBox="1"/>
          <p:nvPr/>
        </p:nvSpPr>
        <p:spPr>
          <a:xfrm>
            <a:off x="188228" y="504947"/>
            <a:ext cx="4286374" cy="5693866"/>
          </a:xfrm>
          <a:prstGeom prst="rect">
            <a:avLst/>
          </a:prstGeom>
          <a:noFill/>
        </p:spPr>
        <p:txBody>
          <a:bodyPr wrap="square" rtlCol="0">
            <a:spAutoFit/>
          </a:bodyPr>
          <a:lstStyle/>
          <a:p>
            <a:pPr marL="342900" indent="-342900">
              <a:buAutoNum type="alphaUcParenR"/>
            </a:pPr>
            <a:r>
              <a:rPr lang="en-US" sz="1400" dirty="0"/>
              <a:t>We examined correlations between fitness of karyotypes co-predicted across different landscapes. We restricted our analysis to lineages with no parents and no children (N=31) to minimize cross over between samples in lineages, and focused on the subset with R^2 cross validation scores above 0.2 (N=26). We found that Within cell lines, we found a high degree of concordance although this is perhaps to be expected since many lineages share multiple samples. </a:t>
            </a:r>
          </a:p>
          <a:p>
            <a:pPr marL="342900" indent="-342900">
              <a:buAutoNum type="alphaUcParenR"/>
            </a:pPr>
            <a:r>
              <a:rPr lang="en-US" sz="1400" dirty="0"/>
              <a:t>We next examined correlations between karyotype fitness predicted on selected </a:t>
            </a:r>
            <a:r>
              <a:rPr lang="en-US" sz="1400" dirty="0" err="1"/>
              <a:t>sublineages</a:t>
            </a:r>
            <a:r>
              <a:rPr lang="en-US" sz="1400" dirty="0"/>
              <a:t> in which treatment was entirely on or off for all samples, chosen to eliminate crossover in samples between lineages. </a:t>
            </a:r>
          </a:p>
          <a:p>
            <a:pPr marL="342900" indent="-342900">
              <a:buAutoNum type="alphaUcParenR"/>
            </a:pPr>
            <a:r>
              <a:rPr lang="en-US" sz="1400" dirty="0"/>
              <a:t>(&amp;D-E) To our surprise, the fitness landscapes for the treated lineages of SA609 were too far from the other SA609 lineages and each other for any predictions to be made, indicating a rapid and non-reproducible karyotype shift in these cell lines upon cisplatin exposure. Moreover, the fitness predictions for the non-overlapping untreated lineages for SA609 did not correlate, nor did the untreated and treated lineages for SA535. </a:t>
            </a:r>
          </a:p>
          <a:p>
            <a:pPr marL="342900" indent="-342900">
              <a:buAutoNum type="alphaUcParenR"/>
            </a:pPr>
            <a:endParaRPr lang="en-US" sz="1400" dirty="0"/>
          </a:p>
          <a:p>
            <a:pPr marL="342900" indent="-342900">
              <a:buAutoNum type="alphaUcParenR"/>
            </a:pPr>
            <a:endParaRPr lang="en-US" sz="1400" dirty="0"/>
          </a:p>
        </p:txBody>
      </p:sp>
      <p:sp>
        <p:nvSpPr>
          <p:cNvPr id="22" name="TextBox 21">
            <a:extLst>
              <a:ext uri="{FF2B5EF4-FFF2-40B4-BE49-F238E27FC236}">
                <a16:creationId xmlns:a16="http://schemas.microsoft.com/office/drawing/2014/main" id="{267058DF-1306-0814-3132-86C23C4CDFE7}"/>
              </a:ext>
            </a:extLst>
          </p:cNvPr>
          <p:cNvSpPr txBox="1"/>
          <p:nvPr/>
        </p:nvSpPr>
        <p:spPr>
          <a:xfrm>
            <a:off x="9628699" y="9739"/>
            <a:ext cx="553869" cy="369332"/>
          </a:xfrm>
          <a:prstGeom prst="rect">
            <a:avLst/>
          </a:prstGeom>
          <a:noFill/>
        </p:spPr>
        <p:txBody>
          <a:bodyPr wrap="square" rtlCol="0">
            <a:spAutoFit/>
          </a:bodyPr>
          <a:lstStyle/>
          <a:p>
            <a:r>
              <a:rPr lang="en-US"/>
              <a:t>B</a:t>
            </a:r>
            <a:endParaRPr lang="en-US" dirty="0"/>
          </a:p>
        </p:txBody>
      </p:sp>
      <p:sp>
        <p:nvSpPr>
          <p:cNvPr id="23" name="TextBox 22">
            <a:extLst>
              <a:ext uri="{FF2B5EF4-FFF2-40B4-BE49-F238E27FC236}">
                <a16:creationId xmlns:a16="http://schemas.microsoft.com/office/drawing/2014/main" id="{9B1C9ADE-C6ED-F2F6-3C91-D3AC9FD9F162}"/>
              </a:ext>
            </a:extLst>
          </p:cNvPr>
          <p:cNvSpPr txBox="1"/>
          <p:nvPr/>
        </p:nvSpPr>
        <p:spPr>
          <a:xfrm>
            <a:off x="5064212" y="0"/>
            <a:ext cx="553869" cy="369332"/>
          </a:xfrm>
          <a:prstGeom prst="rect">
            <a:avLst/>
          </a:prstGeom>
          <a:noFill/>
        </p:spPr>
        <p:txBody>
          <a:bodyPr wrap="square" rtlCol="0">
            <a:spAutoFit/>
          </a:bodyPr>
          <a:lstStyle/>
          <a:p>
            <a:r>
              <a:rPr lang="en-US" dirty="0"/>
              <a:t>A</a:t>
            </a:r>
          </a:p>
        </p:txBody>
      </p:sp>
      <p:sp>
        <p:nvSpPr>
          <p:cNvPr id="25" name="TextBox 24">
            <a:extLst>
              <a:ext uri="{FF2B5EF4-FFF2-40B4-BE49-F238E27FC236}">
                <a16:creationId xmlns:a16="http://schemas.microsoft.com/office/drawing/2014/main" id="{FBB8E3A2-47AE-F372-EBAA-A993068CCB43}"/>
              </a:ext>
            </a:extLst>
          </p:cNvPr>
          <p:cNvSpPr txBox="1"/>
          <p:nvPr/>
        </p:nvSpPr>
        <p:spPr>
          <a:xfrm>
            <a:off x="5064212" y="3351880"/>
            <a:ext cx="553869" cy="369332"/>
          </a:xfrm>
          <a:prstGeom prst="rect">
            <a:avLst/>
          </a:prstGeom>
          <a:noFill/>
        </p:spPr>
        <p:txBody>
          <a:bodyPr wrap="square" rtlCol="0">
            <a:spAutoFit/>
          </a:bodyPr>
          <a:lstStyle/>
          <a:p>
            <a:r>
              <a:rPr lang="en-US" dirty="0"/>
              <a:t>C</a:t>
            </a:r>
          </a:p>
        </p:txBody>
      </p:sp>
      <p:sp>
        <p:nvSpPr>
          <p:cNvPr id="15" name="TextBox 14">
            <a:extLst>
              <a:ext uri="{FF2B5EF4-FFF2-40B4-BE49-F238E27FC236}">
                <a16:creationId xmlns:a16="http://schemas.microsoft.com/office/drawing/2014/main" id="{9A731DDA-A86F-A21B-BD28-1CF8F0858DD6}"/>
              </a:ext>
            </a:extLst>
          </p:cNvPr>
          <p:cNvSpPr txBox="1"/>
          <p:nvPr/>
        </p:nvSpPr>
        <p:spPr>
          <a:xfrm>
            <a:off x="9128481" y="5301064"/>
            <a:ext cx="553869" cy="369332"/>
          </a:xfrm>
          <a:prstGeom prst="rect">
            <a:avLst/>
          </a:prstGeom>
          <a:noFill/>
        </p:spPr>
        <p:txBody>
          <a:bodyPr wrap="square" rtlCol="0">
            <a:spAutoFit/>
          </a:bodyPr>
          <a:lstStyle/>
          <a:p>
            <a:r>
              <a:rPr lang="en-US" dirty="0"/>
              <a:t>E</a:t>
            </a:r>
          </a:p>
        </p:txBody>
      </p:sp>
      <p:sp>
        <p:nvSpPr>
          <p:cNvPr id="17" name="TextBox 16">
            <a:extLst>
              <a:ext uri="{FF2B5EF4-FFF2-40B4-BE49-F238E27FC236}">
                <a16:creationId xmlns:a16="http://schemas.microsoft.com/office/drawing/2014/main" id="{57F139C9-B100-1857-14D5-C60210A5473C}"/>
              </a:ext>
            </a:extLst>
          </p:cNvPr>
          <p:cNvSpPr txBox="1"/>
          <p:nvPr/>
        </p:nvSpPr>
        <p:spPr>
          <a:xfrm>
            <a:off x="9089945" y="3369145"/>
            <a:ext cx="553869" cy="369332"/>
          </a:xfrm>
          <a:prstGeom prst="rect">
            <a:avLst/>
          </a:prstGeom>
          <a:noFill/>
        </p:spPr>
        <p:txBody>
          <a:bodyPr wrap="square" rtlCol="0">
            <a:spAutoFit/>
          </a:bodyPr>
          <a:lstStyle/>
          <a:p>
            <a:r>
              <a:rPr lang="en-US" dirty="0"/>
              <a:t>D</a:t>
            </a:r>
          </a:p>
        </p:txBody>
      </p:sp>
    </p:spTree>
    <p:extLst>
      <p:ext uri="{BB962C8B-B14F-4D97-AF65-F5344CB8AC3E}">
        <p14:creationId xmlns:p14="http://schemas.microsoft.com/office/powerpoint/2010/main" val="385330851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64738</TotalTime>
  <Words>1848</Words>
  <Application>Microsoft Office PowerPoint</Application>
  <PresentationFormat>Widescreen</PresentationFormat>
  <Paragraphs>87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Beck, Richard J</dc:creator>
  <cp:lastModifiedBy>Beck, Richard J</cp:lastModifiedBy>
  <cp:revision>28</cp:revision>
  <dcterms:created xsi:type="dcterms:W3CDTF">2024-01-03T17:09:22Z</dcterms:created>
  <dcterms:modified xsi:type="dcterms:W3CDTF">2024-04-29T18:30:41Z</dcterms:modified>
</cp:coreProperties>
</file>